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6" r:id="rId5"/>
    <p:sldId id="274" r:id="rId6"/>
    <p:sldId id="275" r:id="rId7"/>
    <p:sldId id="257" r:id="rId8"/>
    <p:sldId id="258" r:id="rId9"/>
    <p:sldId id="270" r:id="rId10"/>
    <p:sldId id="365" r:id="rId11"/>
    <p:sldId id="366" r:id="rId12"/>
    <p:sldId id="367" r:id="rId13"/>
    <p:sldId id="260" r:id="rId14"/>
    <p:sldId id="368" r:id="rId15"/>
    <p:sldId id="360" r:id="rId16"/>
    <p:sldId id="359" r:id="rId17"/>
    <p:sldId id="272" r:id="rId18"/>
    <p:sldId id="261" r:id="rId19"/>
    <p:sldId id="369" r:id="rId20"/>
    <p:sldId id="357" r:id="rId21"/>
    <p:sldId id="266" r:id="rId22"/>
    <p:sldId id="262" r:id="rId23"/>
    <p:sldId id="370" r:id="rId24"/>
    <p:sldId id="358" r:id="rId25"/>
    <p:sldId id="263" r:id="rId26"/>
    <p:sldId id="264" r:id="rId27"/>
    <p:sldId id="371" r:id="rId28"/>
    <p:sldId id="265" r:id="rId29"/>
    <p:sldId id="373" r:id="rId30"/>
    <p:sldId id="374" r:id="rId31"/>
    <p:sldId id="273"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Soesman" initials="RS" lastIdx="1" clrIdx="0">
    <p:extLst>
      <p:ext uri="{19B8F6BF-5375-455C-9EA6-DF929625EA0E}">
        <p15:presenceInfo xmlns:p15="http://schemas.microsoft.com/office/powerpoint/2012/main" userId="S-1-5-21-2483263013-661348462-4172844734-3567" providerId="AD"/>
      </p:ext>
    </p:extLst>
  </p:cmAuthor>
  <p:cmAuthor id="2" name="Gé Verbeek" initials="GV" lastIdx="0" clrIdx="1">
    <p:extLst>
      <p:ext uri="{19B8F6BF-5375-455C-9EA6-DF929625EA0E}">
        <p15:presenceInfo xmlns:p15="http://schemas.microsoft.com/office/powerpoint/2012/main" userId="S-1-5-21-2483263013-661348462-4172844734-38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CCA362-9386-44AF-BDD8-CE8D249CCB1E}" v="38" dt="2023-11-15T18:11:22.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3378" autoAdjust="0"/>
  </p:normalViewPr>
  <p:slideViewPr>
    <p:cSldViewPr snapToGrid="0">
      <p:cViewPr varScale="1">
        <p:scale>
          <a:sx n="103" d="100"/>
          <a:sy n="103" d="100"/>
        </p:scale>
        <p:origin x="912" y="72"/>
      </p:cViewPr>
      <p:guideLst>
        <p:guide orient="horz" pos="2160"/>
        <p:guide pos="3840"/>
      </p:guideLst>
    </p:cSldViewPr>
  </p:slideViewPr>
  <p:notesTextViewPr>
    <p:cViewPr>
      <p:scale>
        <a:sx n="3" d="2"/>
        <a:sy n="3" d="2"/>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77CCA362-9386-44AF-BDD8-CE8D249CCB1E}"/>
    <pc:docChg chg="modSld">
      <pc:chgData name="Gé Verbeek" userId="20d2065d-8055-4a68-a463-00777506795f" providerId="ADAL" clId="{77CCA362-9386-44AF-BDD8-CE8D249CCB1E}" dt="2023-11-16T18:45:29.862" v="41" actId="6549"/>
      <pc:docMkLst>
        <pc:docMk/>
      </pc:docMkLst>
      <pc:sldChg chg="addSp modSp mod">
        <pc:chgData name="Gé Verbeek" userId="20d2065d-8055-4a68-a463-00777506795f" providerId="ADAL" clId="{77CCA362-9386-44AF-BDD8-CE8D249CCB1E}" dt="2023-11-15T18:08:06.200" v="34" actId="1076"/>
        <pc:sldMkLst>
          <pc:docMk/>
          <pc:sldMk cId="3568303571" sldId="261"/>
        </pc:sldMkLst>
        <pc:picChg chg="add mod">
          <ac:chgData name="Gé Verbeek" userId="20d2065d-8055-4a68-a463-00777506795f" providerId="ADAL" clId="{77CCA362-9386-44AF-BDD8-CE8D249CCB1E}" dt="2023-11-15T18:07:56.935" v="33" actId="1076"/>
          <ac:picMkLst>
            <pc:docMk/>
            <pc:sldMk cId="3568303571" sldId="261"/>
            <ac:picMk id="5" creationId="{1FA2D9C3-18B7-D14F-F88A-9F206E8930EA}"/>
          </ac:picMkLst>
        </pc:picChg>
        <pc:picChg chg="mod">
          <ac:chgData name="Gé Verbeek" userId="20d2065d-8055-4a68-a463-00777506795f" providerId="ADAL" clId="{77CCA362-9386-44AF-BDD8-CE8D249CCB1E}" dt="2023-11-15T18:08:06.200" v="34" actId="1076"/>
          <ac:picMkLst>
            <pc:docMk/>
            <pc:sldMk cId="3568303571" sldId="261"/>
            <ac:picMk id="6" creationId="{AF28E078-C11C-4869-A78D-C6EA08FEF5DF}"/>
          </ac:picMkLst>
        </pc:picChg>
      </pc:sldChg>
      <pc:sldChg chg="modSp">
        <pc:chgData name="Gé Verbeek" userId="20d2065d-8055-4a68-a463-00777506795f" providerId="ADAL" clId="{77CCA362-9386-44AF-BDD8-CE8D249CCB1E}" dt="2023-11-15T18:11:22.849" v="40" actId="6549"/>
        <pc:sldMkLst>
          <pc:docMk/>
          <pc:sldMk cId="427833091" sldId="264"/>
        </pc:sldMkLst>
        <pc:spChg chg="mod">
          <ac:chgData name="Gé Verbeek" userId="20d2065d-8055-4a68-a463-00777506795f" providerId="ADAL" clId="{77CCA362-9386-44AF-BDD8-CE8D249CCB1E}" dt="2023-11-15T18:11:22.849" v="40" actId="6549"/>
          <ac:spMkLst>
            <pc:docMk/>
            <pc:sldMk cId="427833091" sldId="264"/>
            <ac:spMk id="9" creationId="{CCFFDCAA-2A69-4B1D-A2C5-EC612EA940AA}"/>
          </ac:spMkLst>
        </pc:spChg>
      </pc:sldChg>
      <pc:sldChg chg="modSp mod">
        <pc:chgData name="Gé Verbeek" userId="20d2065d-8055-4a68-a463-00777506795f" providerId="ADAL" clId="{77CCA362-9386-44AF-BDD8-CE8D249CCB1E}" dt="2023-11-16T18:45:29.862" v="41" actId="6549"/>
        <pc:sldMkLst>
          <pc:docMk/>
          <pc:sldMk cId="196717686" sldId="274"/>
        </pc:sldMkLst>
        <pc:spChg chg="mod">
          <ac:chgData name="Gé Verbeek" userId="20d2065d-8055-4a68-a463-00777506795f" providerId="ADAL" clId="{77CCA362-9386-44AF-BDD8-CE8D249CCB1E}" dt="2023-11-16T18:45:29.862" v="41" actId="6549"/>
          <ac:spMkLst>
            <pc:docMk/>
            <pc:sldMk cId="196717686" sldId="274"/>
            <ac:spMk id="2" creationId="{73B26A85-04B1-4470-8F53-FB2B002B9C1D}"/>
          </ac:spMkLst>
        </pc:spChg>
      </pc:sldChg>
      <pc:sldChg chg="modSp modAnim">
        <pc:chgData name="Gé Verbeek" userId="20d2065d-8055-4a68-a463-00777506795f" providerId="ADAL" clId="{77CCA362-9386-44AF-BDD8-CE8D249CCB1E}" dt="2023-11-15T18:10:28.848" v="39" actId="20577"/>
        <pc:sldMkLst>
          <pc:docMk/>
          <pc:sldMk cId="1974410691" sldId="358"/>
        </pc:sldMkLst>
        <pc:spChg chg="mod">
          <ac:chgData name="Gé Verbeek" userId="20d2065d-8055-4a68-a463-00777506795f" providerId="ADAL" clId="{77CCA362-9386-44AF-BDD8-CE8D249CCB1E}" dt="2023-11-15T18:10:28.848" v="39" actId="20577"/>
          <ac:spMkLst>
            <pc:docMk/>
            <pc:sldMk cId="1974410691" sldId="358"/>
            <ac:spMk id="9" creationId="{CCFFDCAA-2A69-4B1D-A2C5-EC612EA940AA}"/>
          </ac:spMkLst>
        </pc:spChg>
      </pc:sldChg>
      <pc:sldChg chg="modSp">
        <pc:chgData name="Gé Verbeek" userId="20d2065d-8055-4a68-a463-00777506795f" providerId="ADAL" clId="{77CCA362-9386-44AF-BDD8-CE8D249CCB1E}" dt="2023-11-15T18:05:52.973" v="31" actId="20577"/>
        <pc:sldMkLst>
          <pc:docMk/>
          <pc:sldMk cId="2617734318" sldId="367"/>
        </pc:sldMkLst>
        <pc:spChg chg="mod">
          <ac:chgData name="Gé Verbeek" userId="20d2065d-8055-4a68-a463-00777506795f" providerId="ADAL" clId="{77CCA362-9386-44AF-BDD8-CE8D249CCB1E}" dt="2023-11-15T18:05:52.973" v="31" actId="20577"/>
          <ac:spMkLst>
            <pc:docMk/>
            <pc:sldMk cId="2617734318" sldId="367"/>
            <ac:spMk id="9" creationId="{CCFFDCAA-2A69-4B1D-A2C5-EC612EA940A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16-11-2023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25302-FC11-4573-933C-3E1D2F95A2B8}" type="datetimeFigureOut">
              <a:rPr lang="nl-NL" smtClean="0"/>
              <a:t>16-11-2023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C9D5C-A24E-42B5-BD13-FFCE29705434}" type="slidenum">
              <a:rPr lang="nl-NL" smtClean="0"/>
              <a:t>‹nr.›</a:t>
            </a:fld>
            <a:endParaRPr lang="nl-NL"/>
          </a:p>
        </p:txBody>
      </p:sp>
    </p:spTree>
    <p:extLst>
      <p:ext uri="{BB962C8B-B14F-4D97-AF65-F5344CB8AC3E}">
        <p14:creationId xmlns:p14="http://schemas.microsoft.com/office/powerpoint/2010/main" val="38878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Fotomorfogenese: </a:t>
            </a:r>
            <a:r>
              <a:rPr lang="nl-NL" sz="1200" kern="1200" dirty="0">
                <a:solidFill>
                  <a:schemeClr val="tx1"/>
                </a:solidFill>
                <a:effectLst/>
                <a:latin typeface="+mn-lt"/>
                <a:ea typeface="+mn-ea"/>
                <a:cs typeface="+mn-cs"/>
              </a:rPr>
              <a:t>In de ontwikkelingsbiologie is fotomorfogenese een licht-gemedieerde ontwikkeling, waarbij plantengroeipatronen reageren op het lichtspectrum. Dit is een volledig gescheiden proces van fotosynthese waarbij licht wordt gebruikt als energiebron.</a:t>
            </a:r>
            <a:r>
              <a:rPr lang="nl-NL" dirty="0"/>
              <a:t> Dit proces leidt tot de uiteindelijke vorm, kleur en bloei van de plant. Dit is voor een belangrijk deel genetisch vastgelegd, maar wordt gestuurd door licht.</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Chlorofylsynthese: </a:t>
            </a:r>
            <a:r>
              <a:rPr lang="nl-NL" dirty="0">
                <a:effectLst/>
              </a:rPr>
              <a:t>Chlorofylsynthese is een belangrijk onderdeel van het fotosynthese proces. Bij chlorofylsynthese (bladgroensynthese) wordt chlorofyl (bladgroen) geproduceerd, het groene pigment in bladeren en stengels. In de chloroplasten (bladgroenkorrels) wordt het zonlicht opgevangen en verwerkt.</a:t>
            </a: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Fotoperiodisme: </a:t>
            </a:r>
            <a:r>
              <a:rPr lang="nl-NL" dirty="0"/>
              <a:t>De daglengte (lichtperiode) is voor veel planten een informatiebron waarmee het moment bepaald wordt om uitlopers te vormen of te gaan bloeien. Het gedrag en de ontwikkeling van de planten worden dus beïnvloed door de lichtperiode.</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15</a:t>
            </a:fld>
            <a:endParaRPr lang="nl-NL"/>
          </a:p>
        </p:txBody>
      </p:sp>
    </p:spTree>
    <p:extLst>
      <p:ext uri="{BB962C8B-B14F-4D97-AF65-F5344CB8AC3E}">
        <p14:creationId xmlns:p14="http://schemas.microsoft.com/office/powerpoint/2010/main" val="138119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Fotomorfogenese: </a:t>
            </a:r>
            <a:r>
              <a:rPr lang="nl-NL" sz="1200" kern="1200" dirty="0">
                <a:solidFill>
                  <a:schemeClr val="tx1"/>
                </a:solidFill>
                <a:effectLst/>
                <a:latin typeface="+mn-lt"/>
                <a:ea typeface="+mn-ea"/>
                <a:cs typeface="+mn-cs"/>
              </a:rPr>
              <a:t>In de ontwikkelingsbiologie is fotomorfogenese een licht-gemedieerde ontwikkeling, waarbij plantengroeipatronen reageren op het lichtspectrum. Dit is een volledig gescheiden proces van fotosynthese waarbij licht wordt gebruikt als energiebron.</a:t>
            </a:r>
            <a:r>
              <a:rPr lang="nl-NL" dirty="0"/>
              <a:t> Dit proces leidt tot de uiteindelijke vorm, kleur en bloei van de plant. Dit is voor een belangrijk deel genetisch vastgelegd, maar wordt gestuurd door licht.</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Chlorofylsynthese: </a:t>
            </a:r>
            <a:r>
              <a:rPr lang="nl-NL" dirty="0">
                <a:effectLst/>
              </a:rPr>
              <a:t>Chlorofylsynthese is een belangrijk onderdeel van het fotosynthese proces. Bij chlorofylsynthese (bladgroensynthese) wordt chlorofyl (bladgroen) geproduceerd, het groene pigment in bladeren en stengels. In de chloroplasten (bladgroenkorrels) wordt het zonlicht opgevangen en verwerkt.</a:t>
            </a: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Fotoperiodisme: </a:t>
            </a:r>
            <a:r>
              <a:rPr lang="nl-NL" dirty="0"/>
              <a:t>De daglengte (lichtperiode) is voor veel planten een informatiebron waarmee het moment bepaald wordt om uitlopers te vormen of te gaan bloeien. Het gedrag en de ontwikkeling van de planten worden dus beïnvloed door de lichtperiode.</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16</a:t>
            </a:fld>
            <a:endParaRPr lang="nl-NL"/>
          </a:p>
        </p:txBody>
      </p:sp>
    </p:spTree>
    <p:extLst>
      <p:ext uri="{BB962C8B-B14F-4D97-AF65-F5344CB8AC3E}">
        <p14:creationId xmlns:p14="http://schemas.microsoft.com/office/powerpoint/2010/main" val="60630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Fotomorfogenese: </a:t>
            </a:r>
            <a:r>
              <a:rPr lang="nl-NL" sz="1200" kern="1200" dirty="0">
                <a:solidFill>
                  <a:schemeClr val="tx1"/>
                </a:solidFill>
                <a:effectLst/>
                <a:latin typeface="+mn-lt"/>
                <a:ea typeface="+mn-ea"/>
                <a:cs typeface="+mn-cs"/>
              </a:rPr>
              <a:t>In de ontwikkelingsbiologie is fotomorfogenese een licht-gemedieerde ontwikkeling, waarbij plantengroeipatronen reageren op het lichtspectrum. Dit is een volledig gescheiden proces van fotosynthese waarbij licht wordt gebruikt als energiebron.</a:t>
            </a:r>
            <a:r>
              <a:rPr lang="nl-NL" dirty="0"/>
              <a:t> Dit proces leidt tot de uiteindelijke vorm, kleur en bloei van de plant. Dit is voor een belangrijk deel genetisch vastgelegd, maar wordt gestuurd door licht.</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Chlorofylsynthese: </a:t>
            </a:r>
            <a:r>
              <a:rPr lang="nl-NL" dirty="0">
                <a:effectLst/>
              </a:rPr>
              <a:t>Chlorofylsynthese is een belangrijk onderdeel van het fotosynthese proces. Bij chlorofylsynthese (bladgroensynthese) wordt chlorofyl (bladgroen) geproduceerd, het groene pigment in bladeren en stengels. In de chloroplasten (bladgroenkorrels) wordt het zonlicht opgevangen en verwerkt.</a:t>
            </a: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Fotoperiodisme: </a:t>
            </a:r>
            <a:r>
              <a:rPr lang="nl-NL" dirty="0"/>
              <a:t>De daglengte (lichtperiode) is voor veel planten een informatiebron waarmee het moment bepaald wordt om uitlopers te vormen of te gaan bloeien. Het gedrag en de ontwikkeling van de planten worden dus beïnvloed door de lichtperiode.</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17</a:t>
            </a:fld>
            <a:endParaRPr lang="nl-NL"/>
          </a:p>
        </p:txBody>
      </p:sp>
    </p:spTree>
    <p:extLst>
      <p:ext uri="{BB962C8B-B14F-4D97-AF65-F5344CB8AC3E}">
        <p14:creationId xmlns:p14="http://schemas.microsoft.com/office/powerpoint/2010/main" val="290511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25</a:t>
            </a:fld>
            <a:endParaRPr lang="nl-NL"/>
          </a:p>
        </p:txBody>
      </p:sp>
    </p:spTree>
    <p:extLst>
      <p:ext uri="{BB962C8B-B14F-4D97-AF65-F5344CB8AC3E}">
        <p14:creationId xmlns:p14="http://schemas.microsoft.com/office/powerpoint/2010/main" val="1017621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26</a:t>
            </a:fld>
            <a:endParaRPr lang="nl-NL"/>
          </a:p>
        </p:txBody>
      </p:sp>
    </p:spTree>
    <p:extLst>
      <p:ext uri="{BB962C8B-B14F-4D97-AF65-F5344CB8AC3E}">
        <p14:creationId xmlns:p14="http://schemas.microsoft.com/office/powerpoint/2010/main" val="3306286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27</a:t>
            </a:fld>
            <a:endParaRPr lang="nl-NL"/>
          </a:p>
        </p:txBody>
      </p:sp>
    </p:spTree>
    <p:extLst>
      <p:ext uri="{BB962C8B-B14F-4D97-AF65-F5344CB8AC3E}">
        <p14:creationId xmlns:p14="http://schemas.microsoft.com/office/powerpoint/2010/main" val="3587246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28</a:t>
            </a:fld>
            <a:endParaRPr lang="nl-NL"/>
          </a:p>
        </p:txBody>
      </p:sp>
    </p:spTree>
    <p:extLst>
      <p:ext uri="{BB962C8B-B14F-4D97-AF65-F5344CB8AC3E}">
        <p14:creationId xmlns:p14="http://schemas.microsoft.com/office/powerpoint/2010/main" val="271405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6.xml"/><Relationship Id="rId1" Type="http://schemas.openxmlformats.org/officeDocument/2006/relationships/video" Target="https://www.youtube.com/embed/Lwly5TE4EuI"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glastuinbouw.agriholland.nl/licht4/media/sleeppuzzel_kleuren.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52625" y="531628"/>
            <a:ext cx="7751134" cy="584775"/>
          </a:xfrm>
          <a:prstGeom prst="rect">
            <a:avLst/>
          </a:prstGeom>
          <a:noFill/>
        </p:spPr>
        <p:txBody>
          <a:bodyPr wrap="square" rtlCol="0">
            <a:spAutoFit/>
          </a:bodyPr>
          <a:lstStyle/>
          <a:p>
            <a:r>
              <a:rPr lang="nl-NL" sz="3200" b="1" dirty="0"/>
              <a:t>Groeilicht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5" y="1347743"/>
            <a:ext cx="6028660" cy="6370975"/>
          </a:xfrm>
          <a:prstGeom prst="rect">
            <a:avLst/>
          </a:prstGeom>
          <a:noFill/>
        </p:spPr>
        <p:txBody>
          <a:bodyPr wrap="square" rtlCol="0">
            <a:spAutoFit/>
          </a:bodyPr>
          <a:lstStyle/>
          <a:p>
            <a:r>
              <a:rPr lang="nl-NL" sz="2400" dirty="0"/>
              <a:t>Groeilicht is de samenstelling van het licht waarvoor de plant gevoelig is. </a:t>
            </a:r>
          </a:p>
          <a:p>
            <a:endParaRPr lang="nl-NL" sz="2400" dirty="0"/>
          </a:p>
          <a:p>
            <a:r>
              <a:rPr lang="nl-NL" sz="2400" dirty="0"/>
              <a:t>Planten hebben een hele andere relatieve gevoeligheid voor licht dan mensen.</a:t>
            </a:r>
          </a:p>
          <a:p>
            <a:r>
              <a:rPr lang="nl-NL" sz="2400" dirty="0"/>
              <a:t> </a:t>
            </a:r>
          </a:p>
          <a:p>
            <a:r>
              <a:rPr lang="nl-NL" sz="2400" dirty="0"/>
              <a:t>De plant is het meest gevoelig voor de kleuren rood en oranje en het minst gevoelig voor groen licht. </a:t>
            </a:r>
          </a:p>
          <a:p>
            <a:endParaRPr lang="nl-NL" sz="2400" dirty="0"/>
          </a:p>
          <a:p>
            <a:r>
              <a:rPr lang="nl-NL" sz="2400" dirty="0"/>
              <a:t>Deze kleur wordt grotendeels door het blad weerkaatst. Daarom ziet een blad er ook groen uit. </a:t>
            </a:r>
          </a:p>
          <a:p>
            <a:endParaRPr lang="nl-NL" sz="2400" dirty="0"/>
          </a:p>
          <a:p>
            <a:endParaRPr lang="nl-NL" dirty="0"/>
          </a:p>
          <a:p>
            <a:endParaRPr lang="nl-NL" dirty="0"/>
          </a:p>
          <a:p>
            <a:endParaRPr lang="nl-NL" dirty="0"/>
          </a:p>
          <a:p>
            <a:endParaRPr lang="nl-NL" dirty="0"/>
          </a:p>
        </p:txBody>
      </p:sp>
      <p:pic>
        <p:nvPicPr>
          <p:cNvPr id="2" name="Afbeelding 1">
            <a:extLst>
              <a:ext uri="{FF2B5EF4-FFF2-40B4-BE49-F238E27FC236}">
                <a16:creationId xmlns:a16="http://schemas.microsoft.com/office/drawing/2014/main" id="{C887FA94-4306-408B-8D8C-934E25387F2B}"/>
              </a:ext>
            </a:extLst>
          </p:cNvPr>
          <p:cNvPicPr>
            <a:picLocks noChangeAspect="1"/>
          </p:cNvPicPr>
          <p:nvPr/>
        </p:nvPicPr>
        <p:blipFill>
          <a:blip r:embed="rId2"/>
          <a:stretch>
            <a:fillRect/>
          </a:stretch>
        </p:blipFill>
        <p:spPr>
          <a:xfrm>
            <a:off x="7791654" y="1296873"/>
            <a:ext cx="4400346" cy="4264253"/>
          </a:xfrm>
          <a:prstGeom prst="rect">
            <a:avLst/>
          </a:prstGeom>
        </p:spPr>
      </p:pic>
    </p:spTree>
    <p:extLst>
      <p:ext uri="{BB962C8B-B14F-4D97-AF65-F5344CB8AC3E}">
        <p14:creationId xmlns:p14="http://schemas.microsoft.com/office/powerpoint/2010/main" val="68457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1000"/>
                                        <p:tgtEl>
                                          <p:spTgt spid="9">
                                            <p:txEl>
                                              <p:pRg st="4" end="4"/>
                                            </p:txEl>
                                          </p:spTgt>
                                        </p:tgtEl>
                                      </p:cBhvr>
                                    </p:animEffect>
                                    <p:anim calcmode="lin" valueType="num">
                                      <p:cBhvr>
                                        <p:cTn id="2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animEffect transition="in" filter="fade">
                                      <p:cBhvr>
                                        <p:cTn id="26" dur="1000"/>
                                        <p:tgtEl>
                                          <p:spTgt spid="9">
                                            <p:txEl>
                                              <p:pRg st="6" end="6"/>
                                            </p:txEl>
                                          </p:spTgt>
                                        </p:tgtEl>
                                      </p:cBhvr>
                                    </p:animEffect>
                                    <p:anim calcmode="lin" valueType="num">
                                      <p:cBhvr>
                                        <p:cTn id="27"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52625" y="531628"/>
            <a:ext cx="7751134" cy="584775"/>
          </a:xfrm>
          <a:prstGeom prst="rect">
            <a:avLst/>
          </a:prstGeom>
          <a:noFill/>
        </p:spPr>
        <p:txBody>
          <a:bodyPr wrap="square" rtlCol="0">
            <a:spAutoFit/>
          </a:bodyPr>
          <a:lstStyle/>
          <a:p>
            <a:r>
              <a:rPr lang="nl-NL" sz="3200" b="1" dirty="0"/>
              <a:t>Groeilicht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5" y="1347743"/>
            <a:ext cx="6028660" cy="3139321"/>
          </a:xfrm>
          <a:prstGeom prst="rect">
            <a:avLst/>
          </a:prstGeom>
          <a:noFill/>
        </p:spPr>
        <p:txBody>
          <a:bodyPr wrap="square" rtlCol="0">
            <a:spAutoFit/>
          </a:bodyPr>
          <a:lstStyle/>
          <a:p>
            <a:r>
              <a:rPr lang="nl-NL" sz="2400" dirty="0"/>
              <a:t>Een PAR-sensor meet het licht met dezelfde relatieve gevoeligheid als de plant.</a:t>
            </a:r>
          </a:p>
          <a:p>
            <a:endParaRPr lang="nl-NL" sz="2400" dirty="0"/>
          </a:p>
          <a:p>
            <a:r>
              <a:rPr lang="nl-NL" sz="2400" dirty="0"/>
              <a:t>PAR staat voor de Engelse term </a:t>
            </a:r>
            <a:r>
              <a:rPr lang="nl-NL" sz="2400" dirty="0" err="1"/>
              <a:t>Photosynthetical</a:t>
            </a:r>
            <a:r>
              <a:rPr lang="nl-NL" sz="2400" dirty="0"/>
              <a:t> Active </a:t>
            </a:r>
            <a:r>
              <a:rPr lang="nl-NL" sz="2400" dirty="0" err="1"/>
              <a:t>Radiation</a:t>
            </a:r>
            <a:r>
              <a:rPr lang="nl-NL" dirty="0"/>
              <a:t>. </a:t>
            </a:r>
          </a:p>
          <a:p>
            <a:endParaRPr lang="nl-NL" dirty="0"/>
          </a:p>
          <a:p>
            <a:endParaRPr lang="nl-NL" dirty="0"/>
          </a:p>
          <a:p>
            <a:endParaRPr lang="nl-NL" dirty="0"/>
          </a:p>
        </p:txBody>
      </p:sp>
      <p:pic>
        <p:nvPicPr>
          <p:cNvPr id="2050" name="Picture 2" descr="2021 Catalog">
            <a:extLst>
              <a:ext uri="{FF2B5EF4-FFF2-40B4-BE49-F238E27FC236}">
                <a16:creationId xmlns:a16="http://schemas.microsoft.com/office/drawing/2014/main" id="{C7452A73-E4E7-4D4E-B1EB-48020A0BC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8731" y="4102763"/>
            <a:ext cx="3160644" cy="235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96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Licht</a:t>
            </a:r>
          </a:p>
        </p:txBody>
      </p:sp>
      <p:pic>
        <p:nvPicPr>
          <p:cNvPr id="4" name="Afbeelding 3">
            <a:extLst>
              <a:ext uri="{FF2B5EF4-FFF2-40B4-BE49-F238E27FC236}">
                <a16:creationId xmlns:a16="http://schemas.microsoft.com/office/drawing/2014/main" id="{DA68E5E6-3D78-4B7D-8D5C-BCACEDEA6376}"/>
              </a:ext>
            </a:extLst>
          </p:cNvPr>
          <p:cNvPicPr>
            <a:picLocks noChangeAspect="1"/>
          </p:cNvPicPr>
          <p:nvPr/>
        </p:nvPicPr>
        <p:blipFill>
          <a:blip r:embed="rId2"/>
          <a:stretch>
            <a:fillRect/>
          </a:stretch>
        </p:blipFill>
        <p:spPr>
          <a:xfrm>
            <a:off x="160020" y="4397737"/>
            <a:ext cx="12192000" cy="2225040"/>
          </a:xfrm>
          <a:prstGeom prst="rect">
            <a:avLst/>
          </a:prstGeom>
        </p:spPr>
      </p:pic>
      <p:pic>
        <p:nvPicPr>
          <p:cNvPr id="5" name="Afbeelding 4">
            <a:extLst>
              <a:ext uri="{FF2B5EF4-FFF2-40B4-BE49-F238E27FC236}">
                <a16:creationId xmlns:a16="http://schemas.microsoft.com/office/drawing/2014/main" id="{2CCDDCE6-E3CA-4351-AC9C-75D935C19CD8}"/>
              </a:ext>
            </a:extLst>
          </p:cNvPr>
          <p:cNvPicPr>
            <a:picLocks noChangeAspect="1"/>
          </p:cNvPicPr>
          <p:nvPr/>
        </p:nvPicPr>
        <p:blipFill>
          <a:blip r:embed="rId3"/>
          <a:stretch>
            <a:fillRect/>
          </a:stretch>
        </p:blipFill>
        <p:spPr>
          <a:xfrm>
            <a:off x="4300251" y="721719"/>
            <a:ext cx="3591497" cy="3477087"/>
          </a:xfrm>
          <a:prstGeom prst="rect">
            <a:avLst/>
          </a:prstGeom>
        </p:spPr>
      </p:pic>
    </p:spTree>
    <p:extLst>
      <p:ext uri="{BB962C8B-B14F-4D97-AF65-F5344CB8AC3E}">
        <p14:creationId xmlns:p14="http://schemas.microsoft.com/office/powerpoint/2010/main" val="553423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41194" y="1313453"/>
            <a:ext cx="9131505" cy="4893647"/>
          </a:xfrm>
          <a:prstGeom prst="rect">
            <a:avLst/>
          </a:prstGeom>
          <a:noFill/>
        </p:spPr>
        <p:txBody>
          <a:bodyPr wrap="square" rtlCol="0">
            <a:spAutoFit/>
          </a:bodyPr>
          <a:lstStyle/>
          <a:p>
            <a:r>
              <a:rPr lang="nl-NL" sz="2400" dirty="0"/>
              <a:t>Opstellen praktijkproef: Planten: kerststerren</a:t>
            </a:r>
          </a:p>
          <a:p>
            <a:r>
              <a:rPr lang="nl-NL" sz="2400" dirty="0"/>
              <a:t>Proef 1 LED rood blauw</a:t>
            </a:r>
          </a:p>
          <a:p>
            <a:r>
              <a:rPr lang="nl-NL" sz="2400" dirty="0"/>
              <a:t>Proef 2 LED rood wit</a:t>
            </a:r>
          </a:p>
          <a:p>
            <a:r>
              <a:rPr lang="nl-NL" sz="2400" dirty="0"/>
              <a:t>Proef 3 TL</a:t>
            </a:r>
          </a:p>
          <a:p>
            <a:r>
              <a:rPr lang="nl-NL" sz="2400" dirty="0"/>
              <a:t>Proef 4 spaarlampen</a:t>
            </a:r>
          </a:p>
          <a:p>
            <a:r>
              <a:rPr lang="nl-NL" sz="2400" dirty="0"/>
              <a:t>Proef 5 donker</a:t>
            </a:r>
          </a:p>
          <a:p>
            <a:r>
              <a:rPr lang="nl-NL" sz="2400" dirty="0"/>
              <a:t>Proef 6 0 meting</a:t>
            </a:r>
          </a:p>
          <a:p>
            <a:endParaRPr lang="nl-NL" sz="2400" dirty="0"/>
          </a:p>
          <a:p>
            <a:r>
              <a:rPr lang="nl-NL" sz="2400" dirty="0"/>
              <a:t>Wat gaan we meten:</a:t>
            </a:r>
          </a:p>
          <a:p>
            <a:endParaRPr lang="nl-NL" sz="2400" dirty="0"/>
          </a:p>
          <a:p>
            <a:pPr marL="285750" indent="-285750">
              <a:buFont typeface="Arial" panose="020B0604020202020204" pitchFamily="34" charset="0"/>
              <a:buChar char="•"/>
            </a:pPr>
            <a:r>
              <a:rPr lang="nl-NL" sz="2400" dirty="0"/>
              <a:t>Lengte groei per week</a:t>
            </a:r>
          </a:p>
          <a:p>
            <a:pPr marL="285750" indent="-285750">
              <a:buFont typeface="Arial" panose="020B0604020202020204" pitchFamily="34" charset="0"/>
              <a:buChar char="•"/>
            </a:pPr>
            <a:r>
              <a:rPr lang="nl-NL" sz="2400" dirty="0"/>
              <a:t>Foto’s maken naast 0 meting</a:t>
            </a:r>
          </a:p>
          <a:p>
            <a:pPr marL="285750" indent="-285750">
              <a:buFont typeface="Arial" panose="020B0604020202020204" pitchFamily="34" charset="0"/>
              <a:buChar char="•"/>
            </a:pPr>
            <a:r>
              <a:rPr lang="nl-NL" sz="2400" dirty="0"/>
              <a:t>Elke week meten en foto’s maken</a:t>
            </a:r>
          </a:p>
        </p:txBody>
      </p:sp>
      <p:pic>
        <p:nvPicPr>
          <p:cNvPr id="4" name="Afbeelding 3">
            <a:extLst>
              <a:ext uri="{FF2B5EF4-FFF2-40B4-BE49-F238E27FC236}">
                <a16:creationId xmlns:a16="http://schemas.microsoft.com/office/drawing/2014/main" id="{031419E7-B51E-472B-B40D-4BEB86DB975B}"/>
              </a:ext>
            </a:extLst>
          </p:cNvPr>
          <p:cNvPicPr>
            <a:picLocks noChangeAspect="1"/>
          </p:cNvPicPr>
          <p:nvPr/>
        </p:nvPicPr>
        <p:blipFill>
          <a:blip r:embed="rId2"/>
          <a:stretch>
            <a:fillRect/>
          </a:stretch>
        </p:blipFill>
        <p:spPr>
          <a:xfrm>
            <a:off x="8370570" y="0"/>
            <a:ext cx="3195445" cy="3015615"/>
          </a:xfrm>
          <a:prstGeom prst="rect">
            <a:avLst/>
          </a:prstGeom>
        </p:spPr>
      </p:pic>
    </p:spTree>
    <p:extLst>
      <p:ext uri="{BB962C8B-B14F-4D97-AF65-F5344CB8AC3E}">
        <p14:creationId xmlns:p14="http://schemas.microsoft.com/office/powerpoint/2010/main" val="2659560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C127F0F-A032-4D92-8192-2B58D97D9A93}"/>
              </a:ext>
            </a:extLst>
          </p:cNvPr>
          <p:cNvSpPr/>
          <p:nvPr/>
        </p:nvSpPr>
        <p:spPr>
          <a:xfrm>
            <a:off x="803115" y="870874"/>
            <a:ext cx="9298744" cy="2954655"/>
          </a:xfrm>
          <a:prstGeom prst="rect">
            <a:avLst/>
          </a:prstGeom>
        </p:spPr>
        <p:txBody>
          <a:bodyPr wrap="square">
            <a:spAutoFit/>
          </a:bodyPr>
          <a:lstStyle/>
          <a:p>
            <a:pPr marL="285750" indent="-285750">
              <a:buFont typeface="Arial" panose="020B0604020202020204" pitchFamily="34" charset="0"/>
              <a:buChar char="•"/>
            </a:pPr>
            <a:r>
              <a:rPr lang="nl-NL" sz="2400" dirty="0"/>
              <a:t>Groeilicht is een belangrijke productiefactor. Groeilicht drijft de fotosynthese, waardoor assimilaten beschikbaar komen voor de groei en bijhorende ontwikkeling van het gewas.</a:t>
            </a:r>
          </a:p>
          <a:p>
            <a:endParaRPr lang="nl-NL" sz="2400" dirty="0"/>
          </a:p>
          <a:p>
            <a:pPr marL="285750" indent="-285750">
              <a:buFont typeface="Arial" panose="020B0604020202020204" pitchFamily="34" charset="0"/>
              <a:buChar char="•"/>
            </a:pPr>
            <a:r>
              <a:rPr lang="nl-NL" sz="2400" dirty="0"/>
              <a:t>Fotosynthese wordt gestuurd door de hoeveelheid beschikbaar groeilicht, groei wordt met name gestuurd door lichtkwaliteit en kleur.</a:t>
            </a:r>
          </a:p>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917" y="3698383"/>
            <a:ext cx="3106510" cy="312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Fotosynthese, de groene motor voor een duurzame wereld - WUR">
            <a:extLst>
              <a:ext uri="{FF2B5EF4-FFF2-40B4-BE49-F238E27FC236}">
                <a16:creationId xmlns:a16="http://schemas.microsoft.com/office/drawing/2014/main" id="{BD5F8DF1-9A7A-4ED9-ACC2-42C1B95D7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210" y="3698383"/>
            <a:ext cx="4415790" cy="29660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57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20726" y="531628"/>
            <a:ext cx="7783033" cy="584775"/>
          </a:xfrm>
          <a:prstGeom prst="rect">
            <a:avLst/>
          </a:prstGeom>
          <a:noFill/>
        </p:spPr>
        <p:txBody>
          <a:bodyPr wrap="square" rtlCol="0">
            <a:spAutoFit/>
          </a:bodyPr>
          <a:lstStyle/>
          <a:p>
            <a:r>
              <a:rPr lang="nl-NL" sz="3200" b="1" dirty="0"/>
              <a:t>Spectrum van zonlicht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834013" y="1296237"/>
            <a:ext cx="10090413" cy="3416320"/>
          </a:xfrm>
          <a:prstGeom prst="rect">
            <a:avLst/>
          </a:prstGeom>
          <a:noFill/>
        </p:spPr>
        <p:txBody>
          <a:bodyPr wrap="square" rtlCol="0">
            <a:spAutoFit/>
          </a:bodyPr>
          <a:lstStyle/>
          <a:p>
            <a:r>
              <a:rPr lang="nl-NL" sz="2400" dirty="0"/>
              <a:t>Over het algemeen wordt aangenomen dat licht dat een spectrum heeft vergelijkbaar als zonlicht, een normale plantontwikkeling garandeert.</a:t>
            </a:r>
          </a:p>
          <a:p>
            <a:endParaRPr lang="nl-NL" sz="2400" dirty="0"/>
          </a:p>
          <a:p>
            <a:r>
              <a:rPr lang="nl-NL" sz="2400" dirty="0"/>
              <a:t>Zonlicht bevat, uitgedrukt in percentage van alle fotonen (energie van licht) tussen 400 en 800 nanometer (nm), circa 21% blauw (400-500nm), 26% groen (500-600nm), 27% rood (600-700nm) en 26% </a:t>
            </a:r>
            <a:r>
              <a:rPr lang="nl-NL" sz="2400" dirty="0" err="1"/>
              <a:t>verrood</a:t>
            </a:r>
            <a:r>
              <a:rPr lang="nl-NL" sz="2400" dirty="0"/>
              <a:t> licht.  </a:t>
            </a:r>
          </a:p>
          <a:p>
            <a:r>
              <a:rPr lang="nl-NL" sz="2400" dirty="0"/>
              <a:t> </a:t>
            </a:r>
          </a:p>
          <a:p>
            <a:r>
              <a:rPr lang="nl-NL" sz="2400" dirty="0"/>
              <a:t>De verschillende golflengtes hebben invloed op verschillende plantprocessen. </a:t>
            </a:r>
            <a:endParaRPr lang="nl-NL" dirty="0"/>
          </a:p>
        </p:txBody>
      </p:sp>
      <p:pic>
        <p:nvPicPr>
          <p:cNvPr id="2" name="Afbeelding 1">
            <a:extLst>
              <a:ext uri="{FF2B5EF4-FFF2-40B4-BE49-F238E27FC236}">
                <a16:creationId xmlns:a16="http://schemas.microsoft.com/office/drawing/2014/main" id="{CB80DE75-F21F-40AF-AA66-C5850AD5A2FC}"/>
              </a:ext>
            </a:extLst>
          </p:cNvPr>
          <p:cNvPicPr>
            <a:picLocks noChangeAspect="1"/>
          </p:cNvPicPr>
          <p:nvPr/>
        </p:nvPicPr>
        <p:blipFill>
          <a:blip r:embed="rId3"/>
          <a:stretch>
            <a:fillRect/>
          </a:stretch>
        </p:blipFill>
        <p:spPr>
          <a:xfrm>
            <a:off x="8119487" y="4302187"/>
            <a:ext cx="3695700" cy="2381250"/>
          </a:xfrm>
          <a:prstGeom prst="rect">
            <a:avLst/>
          </a:prstGeom>
        </p:spPr>
      </p:pic>
      <p:pic>
        <p:nvPicPr>
          <p:cNvPr id="6" name="Afbeelding 5">
            <a:extLst>
              <a:ext uri="{FF2B5EF4-FFF2-40B4-BE49-F238E27FC236}">
                <a16:creationId xmlns:a16="http://schemas.microsoft.com/office/drawing/2014/main" id="{AF28E078-C11C-4869-A78D-C6EA08FEF5DF}"/>
              </a:ext>
            </a:extLst>
          </p:cNvPr>
          <p:cNvPicPr>
            <a:picLocks noChangeAspect="1"/>
          </p:cNvPicPr>
          <p:nvPr/>
        </p:nvPicPr>
        <p:blipFill>
          <a:blip r:embed="rId4"/>
          <a:stretch>
            <a:fillRect/>
          </a:stretch>
        </p:blipFill>
        <p:spPr>
          <a:xfrm>
            <a:off x="4411173" y="4574128"/>
            <a:ext cx="2251711" cy="2179981"/>
          </a:xfrm>
          <a:prstGeom prst="rect">
            <a:avLst/>
          </a:prstGeom>
        </p:spPr>
      </p:pic>
      <p:pic>
        <p:nvPicPr>
          <p:cNvPr id="5" name="Afbeelding 4">
            <a:extLst>
              <a:ext uri="{FF2B5EF4-FFF2-40B4-BE49-F238E27FC236}">
                <a16:creationId xmlns:a16="http://schemas.microsoft.com/office/drawing/2014/main" id="{1FA2D9C3-18B7-D14F-F88A-9F206E8930EA}"/>
              </a:ext>
            </a:extLst>
          </p:cNvPr>
          <p:cNvPicPr>
            <a:picLocks noChangeAspect="1"/>
          </p:cNvPicPr>
          <p:nvPr/>
        </p:nvPicPr>
        <p:blipFill>
          <a:blip r:embed="rId5"/>
          <a:stretch>
            <a:fillRect/>
          </a:stretch>
        </p:blipFill>
        <p:spPr>
          <a:xfrm>
            <a:off x="1020726" y="4644802"/>
            <a:ext cx="1933845" cy="2038635"/>
          </a:xfrm>
          <a:prstGeom prst="rect">
            <a:avLst/>
          </a:prstGeom>
        </p:spPr>
      </p:pic>
    </p:spTree>
    <p:extLst>
      <p:ext uri="{BB962C8B-B14F-4D97-AF65-F5344CB8AC3E}">
        <p14:creationId xmlns:p14="http://schemas.microsoft.com/office/powerpoint/2010/main" val="356830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fade">
                                      <p:cBhvr>
                                        <p:cTn id="14" dur="1000"/>
                                        <p:tgtEl>
                                          <p:spTgt spid="9">
                                            <p:txEl>
                                              <p:pRg st="4" end="4"/>
                                            </p:txEl>
                                          </p:spTgt>
                                        </p:tgtEl>
                                      </p:cBhvr>
                                    </p:animEffect>
                                    <p:anim calcmode="lin" valueType="num">
                                      <p:cBhvr>
                                        <p:cTn id="1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Spectrum van zonlicht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20726" y="1302729"/>
            <a:ext cx="9803217" cy="2215991"/>
          </a:xfrm>
          <a:prstGeom prst="rect">
            <a:avLst/>
          </a:prstGeom>
          <a:noFill/>
        </p:spPr>
        <p:txBody>
          <a:bodyPr wrap="square" rtlCol="0">
            <a:spAutoFit/>
          </a:bodyPr>
          <a:lstStyle/>
          <a:p>
            <a:r>
              <a:rPr lang="nl-NL" sz="2400" dirty="0"/>
              <a:t>De verschillende golflengtes hebben invloed op verschillende plantprocessen. </a:t>
            </a:r>
            <a:br>
              <a:rPr lang="nl-NL" sz="2400" dirty="0"/>
            </a:br>
            <a:r>
              <a:rPr lang="nl-NL" sz="2400" dirty="0"/>
              <a:t>In de tabel staan de invloeden van de verschillende golflengtes op de plantprocessen. </a:t>
            </a:r>
          </a:p>
          <a:p>
            <a:endParaRPr lang="nl-NL" sz="2400" dirty="0"/>
          </a:p>
          <a:p>
            <a:endParaRPr lang="nl-NL" dirty="0"/>
          </a:p>
        </p:txBody>
      </p:sp>
      <p:pic>
        <p:nvPicPr>
          <p:cNvPr id="4" name="Afbeelding 3">
            <a:extLst>
              <a:ext uri="{FF2B5EF4-FFF2-40B4-BE49-F238E27FC236}">
                <a16:creationId xmlns:a16="http://schemas.microsoft.com/office/drawing/2014/main" id="{51823CD6-76BA-4AC5-93C7-0CDDD516684F}"/>
              </a:ext>
            </a:extLst>
          </p:cNvPr>
          <p:cNvPicPr>
            <a:picLocks noChangeAspect="1"/>
          </p:cNvPicPr>
          <p:nvPr/>
        </p:nvPicPr>
        <p:blipFill>
          <a:blip r:embed="rId3"/>
          <a:stretch>
            <a:fillRect/>
          </a:stretch>
        </p:blipFill>
        <p:spPr>
          <a:xfrm>
            <a:off x="1148317" y="3337132"/>
            <a:ext cx="9423429" cy="2832556"/>
          </a:xfrm>
          <a:prstGeom prst="rect">
            <a:avLst/>
          </a:prstGeom>
        </p:spPr>
      </p:pic>
    </p:spTree>
    <p:extLst>
      <p:ext uri="{BB962C8B-B14F-4D97-AF65-F5344CB8AC3E}">
        <p14:creationId xmlns:p14="http://schemas.microsoft.com/office/powerpoint/2010/main" val="1223267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Spectrum van 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984738" y="1205802"/>
            <a:ext cx="9839205" cy="7114233"/>
          </a:xfrm>
          <a:prstGeom prst="rect">
            <a:avLst/>
          </a:prstGeom>
          <a:noFill/>
        </p:spPr>
        <p:txBody>
          <a:bodyPr wrap="square" rtlCol="0">
            <a:spAutoFit/>
          </a:bodyPr>
          <a:lstStyle/>
          <a:p>
            <a:endParaRPr lang="nl-NL" dirty="0"/>
          </a:p>
          <a:p>
            <a:r>
              <a:rPr lang="nl-NL" sz="2400" b="1" dirty="0"/>
              <a:t>Fotomorfogenese:</a:t>
            </a:r>
            <a:r>
              <a:rPr lang="nl-NL" sz="2400" dirty="0"/>
              <a:t> Dit proces leidt tot de uiteindelijke vorm, kleur en bloei van de plant. Dit is voor een belangrijk deel genetisch vastgelegd, maar wordt gestuurd door licht.</a:t>
            </a:r>
          </a:p>
          <a:p>
            <a:endParaRPr lang="nl-NL" sz="2400" dirty="0"/>
          </a:p>
          <a:p>
            <a:r>
              <a:rPr lang="nl-NL" sz="2400" b="1" dirty="0"/>
              <a:t>Chlorofylsynthese: </a:t>
            </a:r>
            <a:r>
              <a:rPr lang="nl-NL" sz="2400" dirty="0"/>
              <a:t>Chlorofylsynthese is een belangrijk onderdeel van het fotosynthese proces. Bij chlorofylsynthese (bladgroensynthese) wordt chlorofyl (bladgroen) geproduceerd, het groene pigment in bladeren en stengels. In de chloroplasten (bladgroenkorrels) wordt het zonlicht opgevangen en verwerkt.</a:t>
            </a:r>
          </a:p>
          <a:p>
            <a:endParaRPr lang="nl-NL" sz="2400" dirty="0"/>
          </a:p>
          <a:p>
            <a:r>
              <a:rPr lang="nl-NL" sz="2400" b="1" dirty="0" err="1"/>
              <a:t>Fotoperiodisme</a:t>
            </a:r>
            <a:r>
              <a:rPr lang="nl-NL" sz="2400" b="1" dirty="0"/>
              <a:t>: </a:t>
            </a:r>
            <a:r>
              <a:rPr lang="nl-NL" sz="2400" dirty="0"/>
              <a:t>De daglengte (lichtperiode) is voor veel planten een informatiebron waarmee het moment bepaald wordt om uitlopers te vormen of te gaan bloeien. Het gedrag en de ontwikkeling van de planten worden dus beïnvloed door de lichtperiode.</a:t>
            </a:r>
          </a:p>
          <a:p>
            <a:endParaRPr lang="nl-NL" sz="2400"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7372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5" end="5"/>
                                            </p:txEl>
                                          </p:spTgt>
                                        </p:tgtEl>
                                        <p:attrNameLst>
                                          <p:attrName>style.visibility</p:attrName>
                                        </p:attrNameLst>
                                      </p:cBhvr>
                                      <p:to>
                                        <p:strVal val="visible"/>
                                      </p:to>
                                    </p:set>
                                    <p:animEffect transition="in" filter="fade">
                                      <p:cBhvr>
                                        <p:cTn id="14" dur="1000"/>
                                        <p:tgtEl>
                                          <p:spTgt spid="9">
                                            <p:txEl>
                                              <p:pRg st="5" end="5"/>
                                            </p:txEl>
                                          </p:spTgt>
                                        </p:tgtEl>
                                      </p:cBhvr>
                                    </p:animEffect>
                                    <p:anim calcmode="lin" valueType="num">
                                      <p:cBhvr>
                                        <p:cTn id="1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4" y="1347743"/>
            <a:ext cx="7108395" cy="2031325"/>
          </a:xfrm>
          <a:prstGeom prst="rect">
            <a:avLst/>
          </a:prstGeom>
          <a:noFill/>
        </p:spPr>
        <p:txBody>
          <a:bodyPr wrap="square" rtlCol="0">
            <a:spAutoFit/>
          </a:bodyPr>
          <a:lstStyle/>
          <a:p>
            <a:r>
              <a:rPr lang="nl-NL" dirty="0"/>
              <a:t>De kleur van het licht</a:t>
            </a:r>
          </a:p>
          <a:p>
            <a:endParaRPr lang="nl-NL" dirty="0">
              <a:solidFill>
                <a:srgbClr val="FF0000"/>
              </a:solidFill>
            </a:endParaRPr>
          </a:p>
          <a:p>
            <a:endParaRPr lang="nl-NL" dirty="0">
              <a:solidFill>
                <a:srgbClr val="FF0000"/>
              </a:solidFill>
            </a:endParaRPr>
          </a:p>
          <a:p>
            <a:endParaRPr lang="nl-NL" dirty="0">
              <a:solidFill>
                <a:srgbClr val="FF0000"/>
              </a:solidFill>
            </a:endParaRPr>
          </a:p>
          <a:p>
            <a:endParaRPr lang="nl-NL" dirty="0"/>
          </a:p>
          <a:p>
            <a:endParaRPr lang="nl-NL" dirty="0"/>
          </a:p>
          <a:p>
            <a:endParaRPr lang="nl-NL" dirty="0"/>
          </a:p>
        </p:txBody>
      </p:sp>
      <p:pic>
        <p:nvPicPr>
          <p:cNvPr id="5" name="Onlinemedia 4" title="Planten kweken in neonrood en pimpelpaars licht">
            <a:hlinkClick r:id="" action="ppaction://media"/>
            <a:extLst>
              <a:ext uri="{FF2B5EF4-FFF2-40B4-BE49-F238E27FC236}">
                <a16:creationId xmlns:a16="http://schemas.microsoft.com/office/drawing/2014/main" id="{9FA6CB5B-62D8-49C7-971C-2D150A753EB4}"/>
              </a:ext>
            </a:extLst>
          </p:cNvPr>
          <p:cNvPicPr>
            <a:picLocks noRot="1" noChangeAspect="1"/>
          </p:cNvPicPr>
          <p:nvPr>
            <a:videoFile r:link="rId1"/>
          </p:nvPr>
        </p:nvPicPr>
        <p:blipFill>
          <a:blip r:embed="rId3"/>
          <a:stretch>
            <a:fillRect/>
          </a:stretch>
        </p:blipFill>
        <p:spPr>
          <a:xfrm>
            <a:off x="1470367" y="1785379"/>
            <a:ext cx="8622534" cy="4850175"/>
          </a:xfrm>
          <a:prstGeom prst="rect">
            <a:avLst/>
          </a:prstGeom>
        </p:spPr>
      </p:pic>
    </p:spTree>
    <p:extLst>
      <p:ext uri="{BB962C8B-B14F-4D97-AF65-F5344CB8AC3E}">
        <p14:creationId xmlns:p14="http://schemas.microsoft.com/office/powerpoint/2010/main" val="486450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De kleur van 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4" y="1347743"/>
            <a:ext cx="7108395" cy="5447645"/>
          </a:xfrm>
          <a:prstGeom prst="rect">
            <a:avLst/>
          </a:prstGeom>
          <a:noFill/>
        </p:spPr>
        <p:txBody>
          <a:bodyPr wrap="square" rtlCol="0">
            <a:spAutoFit/>
          </a:bodyPr>
          <a:lstStyle/>
          <a:p>
            <a:r>
              <a:rPr lang="nl-NL" sz="2400" dirty="0">
                <a:solidFill>
                  <a:schemeClr val="accent1">
                    <a:lumMod val="50000"/>
                  </a:schemeClr>
                </a:solidFill>
              </a:rPr>
              <a:t>Blauw:</a:t>
            </a:r>
          </a:p>
          <a:p>
            <a:endParaRPr lang="nl-NL" dirty="0"/>
          </a:p>
          <a:p>
            <a:r>
              <a:rPr lang="nl-NL" sz="2400" dirty="0"/>
              <a:t>De blauwe straling heeft effect op het fotosyntheseproces. Voor het fotosyntheseproces zijn de blauwe en rode stralingen gelijkwaardig.</a:t>
            </a:r>
          </a:p>
          <a:p>
            <a:endParaRPr lang="nl-NL" sz="2400" dirty="0"/>
          </a:p>
          <a:p>
            <a:r>
              <a:rPr lang="nl-NL" sz="2400" dirty="0"/>
              <a:t>Blauw licht is vooral van belang voor de vorming chlorofyl, de ontwikkeling van chloroplasten, huidmondjesopening, de aanmaak van enzymen en de 24-uurs cyclus van de fotosynthese en fotomorfogenese. </a:t>
            </a:r>
          </a:p>
          <a:p>
            <a:endParaRPr lang="nl-NL" dirty="0"/>
          </a:p>
          <a:p>
            <a:endParaRPr lang="nl-NL" dirty="0"/>
          </a:p>
          <a:p>
            <a:endParaRPr lang="nl-NL" dirty="0"/>
          </a:p>
          <a:p>
            <a:endParaRPr lang="nl-NL" dirty="0"/>
          </a:p>
          <a:p>
            <a:endParaRPr lang="nl-NL" dirty="0"/>
          </a:p>
        </p:txBody>
      </p:sp>
      <p:pic>
        <p:nvPicPr>
          <p:cNvPr id="5" name="Afbeelding 4">
            <a:extLst>
              <a:ext uri="{FF2B5EF4-FFF2-40B4-BE49-F238E27FC236}">
                <a16:creationId xmlns:a16="http://schemas.microsoft.com/office/drawing/2014/main" id="{6D1F0B04-95BC-4D92-8EE7-F6B0A7C81A48}"/>
              </a:ext>
            </a:extLst>
          </p:cNvPr>
          <p:cNvPicPr>
            <a:picLocks noChangeAspect="1"/>
          </p:cNvPicPr>
          <p:nvPr/>
        </p:nvPicPr>
        <p:blipFill>
          <a:blip r:embed="rId2"/>
          <a:stretch>
            <a:fillRect/>
          </a:stretch>
        </p:blipFill>
        <p:spPr>
          <a:xfrm>
            <a:off x="8803759" y="1561320"/>
            <a:ext cx="3331587" cy="3467879"/>
          </a:xfrm>
          <a:prstGeom prst="rect">
            <a:avLst/>
          </a:prstGeom>
        </p:spPr>
      </p:pic>
    </p:spTree>
    <p:extLst>
      <p:ext uri="{BB962C8B-B14F-4D97-AF65-F5344CB8AC3E}">
        <p14:creationId xmlns:p14="http://schemas.microsoft.com/office/powerpoint/2010/main" val="397579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1000"/>
                                        <p:tgtEl>
                                          <p:spTgt spid="9">
                                            <p:txEl>
                                              <p:pRg st="4" end="4"/>
                                            </p:txEl>
                                          </p:spTgt>
                                        </p:tgtEl>
                                      </p:cBhvr>
                                    </p:animEffect>
                                    <p:anim calcmode="lin" valueType="num">
                                      <p:cBhvr>
                                        <p:cTn id="2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Lesprogramma dit jaar</a:t>
            </a:r>
          </a:p>
        </p:txBody>
      </p:sp>
      <p:sp>
        <p:nvSpPr>
          <p:cNvPr id="2" name="Tekstvak 1">
            <a:extLst>
              <a:ext uri="{FF2B5EF4-FFF2-40B4-BE49-F238E27FC236}">
                <a16:creationId xmlns:a16="http://schemas.microsoft.com/office/drawing/2014/main" id="{73B26A85-04B1-4470-8F53-FB2B002B9C1D}"/>
              </a:ext>
            </a:extLst>
          </p:cNvPr>
          <p:cNvSpPr txBox="1"/>
          <p:nvPr/>
        </p:nvSpPr>
        <p:spPr>
          <a:xfrm>
            <a:off x="1224636" y="1624115"/>
            <a:ext cx="7812803" cy="2677656"/>
          </a:xfrm>
          <a:prstGeom prst="rect">
            <a:avLst/>
          </a:prstGeom>
          <a:noFill/>
        </p:spPr>
        <p:txBody>
          <a:bodyPr wrap="square" rtlCol="0">
            <a:spAutoFit/>
          </a:bodyPr>
          <a:lstStyle/>
          <a:p>
            <a:r>
              <a:rPr lang="nl-NL" sz="2400" dirty="0"/>
              <a:t>6 blokken, elk blok wordt afgesloten met een toets in de </a:t>
            </a:r>
            <a:r>
              <a:rPr lang="nl-NL" sz="2400" dirty="0" err="1"/>
              <a:t>toetsweek</a:t>
            </a:r>
            <a:r>
              <a:rPr lang="nl-NL" sz="2400" dirty="0"/>
              <a:t>.</a:t>
            </a:r>
            <a:br>
              <a:rPr lang="nl-NL" sz="2400" dirty="0"/>
            </a:br>
            <a:r>
              <a:rPr lang="nl-NL" sz="2400"/>
              <a:t>.</a:t>
            </a:r>
            <a:endParaRPr lang="nl-NL" sz="2400" dirty="0"/>
          </a:p>
          <a:p>
            <a:endParaRPr lang="nl-NL" sz="2400" dirty="0"/>
          </a:p>
          <a:p>
            <a:pPr marL="285750" indent="-285750">
              <a:buFont typeface="Arial" panose="020B0604020202020204" pitchFamily="34" charset="0"/>
              <a:buChar char="•"/>
            </a:pPr>
            <a:r>
              <a:rPr lang="nl-NL" sz="2400" dirty="0"/>
              <a:t>1</a:t>
            </a:r>
            <a:r>
              <a:rPr lang="nl-NL" sz="2400" baseline="30000" dirty="0"/>
              <a:t>e</a:t>
            </a:r>
            <a:r>
              <a:rPr lang="nl-NL" sz="2400" dirty="0"/>
              <a:t> blok - fotosynthese</a:t>
            </a:r>
          </a:p>
          <a:p>
            <a:pPr marL="285750" indent="-285750">
              <a:buFont typeface="Arial" panose="020B0604020202020204" pitchFamily="34" charset="0"/>
              <a:buChar char="•"/>
            </a:pPr>
            <a:r>
              <a:rPr lang="nl-NL" sz="2400" dirty="0"/>
              <a:t>2</a:t>
            </a:r>
            <a:r>
              <a:rPr lang="nl-NL" sz="2400" baseline="30000" dirty="0"/>
              <a:t>e</a:t>
            </a:r>
            <a:r>
              <a:rPr lang="nl-NL" sz="2400" dirty="0"/>
              <a:t> blok - Licht</a:t>
            </a:r>
          </a:p>
          <a:p>
            <a:pPr marL="285750" indent="-285750">
              <a:buFont typeface="Arial" panose="020B0604020202020204" pitchFamily="34" charset="0"/>
              <a:buChar char="•"/>
            </a:pPr>
            <a:r>
              <a:rPr lang="nl-NL" sz="2400" dirty="0"/>
              <a:t>3</a:t>
            </a:r>
            <a:r>
              <a:rPr lang="nl-NL" sz="2400" baseline="30000" dirty="0"/>
              <a:t>e</a:t>
            </a:r>
            <a:r>
              <a:rPr lang="nl-NL" sz="2400" dirty="0"/>
              <a:t> blok - temperatuur</a:t>
            </a:r>
          </a:p>
        </p:txBody>
      </p:sp>
      <p:pic>
        <p:nvPicPr>
          <p:cNvPr id="4" name="Afbeelding 3">
            <a:extLst>
              <a:ext uri="{FF2B5EF4-FFF2-40B4-BE49-F238E27FC236}">
                <a16:creationId xmlns:a16="http://schemas.microsoft.com/office/drawing/2014/main" id="{E88AAA13-E19C-4B14-B0EB-764056D3B708}"/>
              </a:ext>
            </a:extLst>
          </p:cNvPr>
          <p:cNvPicPr>
            <a:picLocks noChangeAspect="1"/>
          </p:cNvPicPr>
          <p:nvPr/>
        </p:nvPicPr>
        <p:blipFill>
          <a:blip r:embed="rId2"/>
          <a:stretch>
            <a:fillRect/>
          </a:stretch>
        </p:blipFill>
        <p:spPr>
          <a:xfrm>
            <a:off x="9037439" y="824015"/>
            <a:ext cx="2857500" cy="1600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Afbeelding 4">
            <a:extLst>
              <a:ext uri="{FF2B5EF4-FFF2-40B4-BE49-F238E27FC236}">
                <a16:creationId xmlns:a16="http://schemas.microsoft.com/office/drawing/2014/main" id="{BD13FCE1-0467-4160-BA41-418B28B559A5}"/>
              </a:ext>
            </a:extLst>
          </p:cNvPr>
          <p:cNvPicPr>
            <a:picLocks noChangeAspect="1"/>
          </p:cNvPicPr>
          <p:nvPr/>
        </p:nvPicPr>
        <p:blipFill>
          <a:blip r:embed="rId3"/>
          <a:stretch>
            <a:fillRect/>
          </a:stretch>
        </p:blipFill>
        <p:spPr>
          <a:xfrm>
            <a:off x="1148317" y="4301771"/>
            <a:ext cx="3259277" cy="18892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Afbeelding 5">
            <a:extLst>
              <a:ext uri="{FF2B5EF4-FFF2-40B4-BE49-F238E27FC236}">
                <a16:creationId xmlns:a16="http://schemas.microsoft.com/office/drawing/2014/main" id="{1991B7B0-E890-456C-AECD-4D5E8FD076DD}"/>
              </a:ext>
            </a:extLst>
          </p:cNvPr>
          <p:cNvPicPr>
            <a:picLocks noChangeAspect="1"/>
          </p:cNvPicPr>
          <p:nvPr/>
        </p:nvPicPr>
        <p:blipFill>
          <a:blip r:embed="rId4"/>
          <a:stretch>
            <a:fillRect/>
          </a:stretch>
        </p:blipFill>
        <p:spPr>
          <a:xfrm>
            <a:off x="8803758" y="4152639"/>
            <a:ext cx="2981841" cy="196628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96717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De kleur van 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4" y="1347743"/>
            <a:ext cx="7108395" cy="6186309"/>
          </a:xfrm>
          <a:prstGeom prst="rect">
            <a:avLst/>
          </a:prstGeom>
          <a:noFill/>
        </p:spPr>
        <p:txBody>
          <a:bodyPr wrap="square" rtlCol="0">
            <a:spAutoFit/>
          </a:bodyPr>
          <a:lstStyle/>
          <a:p>
            <a:r>
              <a:rPr lang="nl-NL" sz="2400" dirty="0">
                <a:solidFill>
                  <a:schemeClr val="accent1">
                    <a:lumMod val="50000"/>
                  </a:schemeClr>
                </a:solidFill>
              </a:rPr>
              <a:t>Blauw:</a:t>
            </a:r>
            <a:endParaRPr lang="nl-NL" sz="2400" dirty="0"/>
          </a:p>
          <a:p>
            <a:r>
              <a:rPr lang="nl-NL" sz="2400" dirty="0"/>
              <a:t>Een verhoogd aandeel blauw licht in het natuurlijke licht heeft een remmend effect op de cel strekking, waardoor stengels korter worden en bladeren dikker. </a:t>
            </a:r>
          </a:p>
          <a:p>
            <a:endParaRPr lang="nl-NL" sz="2400" dirty="0"/>
          </a:p>
          <a:p>
            <a:r>
              <a:rPr lang="nl-NL" sz="2400" dirty="0"/>
              <a:t>Omgekeerd heeft een afname van de hoeveelheid blauw licht een toename van het bladoppervlak en de stengelstrekking tot gevolg. </a:t>
            </a:r>
          </a:p>
          <a:p>
            <a:endParaRPr lang="nl-NL" sz="2400" dirty="0"/>
          </a:p>
          <a:p>
            <a:r>
              <a:rPr lang="nl-NL" sz="2400" dirty="0"/>
              <a:t>De hoeveelheid blauw licht kan niet voor alle plantensoorten ongelimiteerd worden teruggebracht. Te weinig blauw licht kan tot negatieve effecten op de plantontwikkeling leiden. </a:t>
            </a:r>
          </a:p>
          <a:p>
            <a:endParaRPr lang="nl-NL" sz="2400" dirty="0"/>
          </a:p>
          <a:p>
            <a:endParaRPr lang="nl-NL" dirty="0"/>
          </a:p>
          <a:p>
            <a:endParaRPr lang="nl-NL" dirty="0"/>
          </a:p>
        </p:txBody>
      </p:sp>
      <p:pic>
        <p:nvPicPr>
          <p:cNvPr id="5" name="Afbeelding 4">
            <a:extLst>
              <a:ext uri="{FF2B5EF4-FFF2-40B4-BE49-F238E27FC236}">
                <a16:creationId xmlns:a16="http://schemas.microsoft.com/office/drawing/2014/main" id="{6D1F0B04-95BC-4D92-8EE7-F6B0A7C81A48}"/>
              </a:ext>
            </a:extLst>
          </p:cNvPr>
          <p:cNvPicPr>
            <a:picLocks noChangeAspect="1"/>
          </p:cNvPicPr>
          <p:nvPr/>
        </p:nvPicPr>
        <p:blipFill>
          <a:blip r:embed="rId2"/>
          <a:stretch>
            <a:fillRect/>
          </a:stretch>
        </p:blipFill>
        <p:spPr>
          <a:xfrm>
            <a:off x="8803759" y="1561320"/>
            <a:ext cx="3331587" cy="3467879"/>
          </a:xfrm>
          <a:prstGeom prst="rect">
            <a:avLst/>
          </a:prstGeom>
        </p:spPr>
      </p:pic>
    </p:spTree>
    <p:extLst>
      <p:ext uri="{BB962C8B-B14F-4D97-AF65-F5344CB8AC3E}">
        <p14:creationId xmlns:p14="http://schemas.microsoft.com/office/powerpoint/2010/main" val="148085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1000"/>
                                        <p:tgtEl>
                                          <p:spTgt spid="9">
                                            <p:txEl>
                                              <p:pRg st="3" end="3"/>
                                            </p:txEl>
                                          </p:spTgt>
                                        </p:tgtEl>
                                      </p:cBhvr>
                                    </p:animEffect>
                                    <p:anim calcmode="lin" valueType="num">
                                      <p:cBhvr>
                                        <p:cTn id="2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1000"/>
                                        <p:tgtEl>
                                          <p:spTgt spid="9">
                                            <p:txEl>
                                              <p:pRg st="5" end="5"/>
                                            </p:txEl>
                                          </p:spTgt>
                                        </p:tgtEl>
                                      </p:cBhvr>
                                    </p:animEffect>
                                    <p:anim calcmode="lin" valueType="num">
                                      <p:cBhvr>
                                        <p:cTn id="27"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601966"/>
            <a:ext cx="7655442" cy="584775"/>
          </a:xfrm>
          <a:prstGeom prst="rect">
            <a:avLst/>
          </a:prstGeom>
          <a:noFill/>
        </p:spPr>
        <p:txBody>
          <a:bodyPr wrap="square" rtlCol="0">
            <a:spAutoFit/>
          </a:bodyPr>
          <a:lstStyle/>
          <a:p>
            <a:r>
              <a:rPr lang="nl-NL" sz="3200" b="1" dirty="0"/>
              <a:t>De kleur van het 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919274" y="1561320"/>
            <a:ext cx="7108395" cy="2954655"/>
          </a:xfrm>
          <a:prstGeom prst="rect">
            <a:avLst/>
          </a:prstGeom>
          <a:noFill/>
        </p:spPr>
        <p:txBody>
          <a:bodyPr wrap="square" rtlCol="0">
            <a:spAutoFit/>
          </a:bodyPr>
          <a:lstStyle/>
          <a:p>
            <a:r>
              <a:rPr lang="nl-NL" sz="2400" dirty="0">
                <a:solidFill>
                  <a:schemeClr val="accent1">
                    <a:lumMod val="50000"/>
                  </a:schemeClr>
                </a:solidFill>
              </a:rPr>
              <a:t>Blauw:</a:t>
            </a:r>
            <a:endParaRPr lang="nl-NL" sz="2400" dirty="0"/>
          </a:p>
          <a:p>
            <a:r>
              <a:rPr lang="nl-NL" sz="2400" dirty="0"/>
              <a:t>Normale plantontwikkeling als:</a:t>
            </a:r>
          </a:p>
          <a:p>
            <a:r>
              <a:rPr lang="nl-NL" sz="2400" dirty="0"/>
              <a:t>6% van het groeilicht blauw is</a:t>
            </a:r>
          </a:p>
          <a:p>
            <a:pPr marL="285750" indent="-285750">
              <a:buFont typeface="Arial" panose="020B0604020202020204" pitchFamily="34" charset="0"/>
              <a:buChar char="•"/>
            </a:pPr>
            <a:endParaRPr lang="nl-NL" sz="2400" dirty="0"/>
          </a:p>
          <a:p>
            <a:r>
              <a:rPr lang="nl-NL" sz="2400" dirty="0"/>
              <a:t>SON-T lampen bevatten 6% blauw licht</a:t>
            </a:r>
          </a:p>
          <a:p>
            <a:br>
              <a:rPr lang="nl-NL" sz="2400" dirty="0"/>
            </a:br>
            <a:r>
              <a:rPr lang="nl-NL" sz="2400" dirty="0"/>
              <a:t>Daglicht bevat 27% blauw</a:t>
            </a:r>
          </a:p>
          <a:p>
            <a:endParaRPr lang="nl-NL" dirty="0"/>
          </a:p>
        </p:txBody>
      </p:sp>
      <p:pic>
        <p:nvPicPr>
          <p:cNvPr id="5" name="Afbeelding 4">
            <a:extLst>
              <a:ext uri="{FF2B5EF4-FFF2-40B4-BE49-F238E27FC236}">
                <a16:creationId xmlns:a16="http://schemas.microsoft.com/office/drawing/2014/main" id="{6D1F0B04-95BC-4D92-8EE7-F6B0A7C81A48}"/>
              </a:ext>
            </a:extLst>
          </p:cNvPr>
          <p:cNvPicPr>
            <a:picLocks noChangeAspect="1"/>
          </p:cNvPicPr>
          <p:nvPr/>
        </p:nvPicPr>
        <p:blipFill>
          <a:blip r:embed="rId2"/>
          <a:stretch>
            <a:fillRect/>
          </a:stretch>
        </p:blipFill>
        <p:spPr>
          <a:xfrm>
            <a:off x="8803759" y="1561320"/>
            <a:ext cx="3331587" cy="3467879"/>
          </a:xfrm>
          <a:prstGeom prst="rect">
            <a:avLst/>
          </a:prstGeom>
        </p:spPr>
      </p:pic>
    </p:spTree>
    <p:extLst>
      <p:ext uri="{BB962C8B-B14F-4D97-AF65-F5344CB8AC3E}">
        <p14:creationId xmlns:p14="http://schemas.microsoft.com/office/powerpoint/2010/main" val="197441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1000"/>
                                        <p:tgtEl>
                                          <p:spTgt spid="9">
                                            <p:txEl>
                                              <p:pRg st="4" end="4"/>
                                            </p:txEl>
                                          </p:spTgt>
                                        </p:tgtEl>
                                      </p:cBhvr>
                                    </p:animEffect>
                                    <p:anim calcmode="lin" valueType="num">
                                      <p:cBhvr>
                                        <p:cTn id="2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1000"/>
                                        <p:tgtEl>
                                          <p:spTgt spid="9">
                                            <p:txEl>
                                              <p:pRg st="5" end="5"/>
                                            </p:txEl>
                                          </p:spTgt>
                                        </p:tgtEl>
                                      </p:cBhvr>
                                    </p:animEffect>
                                    <p:anim calcmode="lin" valueType="num">
                                      <p:cBhvr>
                                        <p:cTn id="32"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De kleur van het 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4" y="1347743"/>
            <a:ext cx="7108395" cy="5447645"/>
          </a:xfrm>
          <a:prstGeom prst="rect">
            <a:avLst/>
          </a:prstGeom>
          <a:noFill/>
        </p:spPr>
        <p:txBody>
          <a:bodyPr wrap="square" rtlCol="0">
            <a:spAutoFit/>
          </a:bodyPr>
          <a:lstStyle/>
          <a:p>
            <a:r>
              <a:rPr lang="nl-NL" sz="2400" dirty="0">
                <a:solidFill>
                  <a:srgbClr val="FF0000"/>
                </a:solidFill>
              </a:rPr>
              <a:t>Rood:</a:t>
            </a:r>
            <a:endParaRPr lang="nl-NL" sz="2400" dirty="0"/>
          </a:p>
          <a:p>
            <a:r>
              <a:rPr lang="nl-NL" sz="2400" dirty="0"/>
              <a:t>De rode straling is het meest efficiënt voor de fotosynthese van planten. </a:t>
            </a:r>
          </a:p>
          <a:p>
            <a:endParaRPr lang="nl-NL" sz="2400" dirty="0"/>
          </a:p>
          <a:p>
            <a:r>
              <a:rPr lang="nl-NL" sz="2400" dirty="0"/>
              <a:t>Rode straling draagt bij aan de aanmaak van chlorofyl (bladgroen) en speelt een rol in de processen Fotoperiodisme en fotomorfogenese.</a:t>
            </a:r>
          </a:p>
          <a:p>
            <a:endParaRPr lang="nl-NL" sz="2400" dirty="0"/>
          </a:p>
          <a:p>
            <a:r>
              <a:rPr lang="nl-NL" sz="2400" dirty="0"/>
              <a:t>Het selectief wegschermen van rood licht waardoor de verhouding tussen rood en </a:t>
            </a:r>
            <a:r>
              <a:rPr lang="nl-NL" sz="2400" dirty="0" err="1"/>
              <a:t>verrood</a:t>
            </a:r>
            <a:r>
              <a:rPr lang="nl-NL" sz="2400" dirty="0"/>
              <a:t> licht afneemt, kan de vorming van zijscheuten en pluizen verminderen.</a:t>
            </a:r>
          </a:p>
          <a:p>
            <a:endParaRPr lang="nl-NL" sz="2400" dirty="0"/>
          </a:p>
          <a:p>
            <a:endParaRPr lang="nl-NL" dirty="0"/>
          </a:p>
          <a:p>
            <a:endParaRPr lang="nl-NL" dirty="0"/>
          </a:p>
        </p:txBody>
      </p:sp>
      <p:pic>
        <p:nvPicPr>
          <p:cNvPr id="1026" name="Picture 2" descr="Afbeeldingsresultaat voor rode lamp">
            <a:extLst>
              <a:ext uri="{FF2B5EF4-FFF2-40B4-BE49-F238E27FC236}">
                <a16:creationId xmlns:a16="http://schemas.microsoft.com/office/drawing/2014/main" id="{10611EA4-06DD-49EE-8196-A2D544EF4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3759" y="286976"/>
            <a:ext cx="3195527" cy="23935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67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1000"/>
                                        <p:tgtEl>
                                          <p:spTgt spid="9">
                                            <p:txEl>
                                              <p:pRg st="3" end="3"/>
                                            </p:txEl>
                                          </p:spTgt>
                                        </p:tgtEl>
                                      </p:cBhvr>
                                    </p:animEffect>
                                    <p:anim calcmode="lin" valueType="num">
                                      <p:cBhvr>
                                        <p:cTn id="2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1000"/>
                                        <p:tgtEl>
                                          <p:spTgt spid="9">
                                            <p:txEl>
                                              <p:pRg st="5" end="5"/>
                                            </p:txEl>
                                          </p:spTgt>
                                        </p:tgtEl>
                                      </p:cBhvr>
                                    </p:animEffect>
                                    <p:anim calcmode="lin" valueType="num">
                                      <p:cBhvr>
                                        <p:cTn id="27"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De kleur van 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4" y="1347743"/>
            <a:ext cx="7108395" cy="5909310"/>
          </a:xfrm>
          <a:prstGeom prst="rect">
            <a:avLst/>
          </a:prstGeom>
          <a:noFill/>
        </p:spPr>
        <p:txBody>
          <a:bodyPr wrap="square" rtlCol="0">
            <a:spAutoFit/>
          </a:bodyPr>
          <a:lstStyle/>
          <a:p>
            <a:r>
              <a:rPr lang="nl-NL" sz="2400" dirty="0">
                <a:solidFill>
                  <a:srgbClr val="FF0000"/>
                </a:solidFill>
              </a:rPr>
              <a:t>Rood:</a:t>
            </a:r>
          </a:p>
          <a:p>
            <a:r>
              <a:rPr lang="nl-NL" sz="2400" dirty="0" err="1">
                <a:solidFill>
                  <a:srgbClr val="FF0000"/>
                </a:solidFill>
              </a:rPr>
              <a:t>Verrode</a:t>
            </a:r>
            <a:r>
              <a:rPr lang="nl-NL" sz="2400" dirty="0">
                <a:solidFill>
                  <a:srgbClr val="FF0000"/>
                </a:solidFill>
              </a:rPr>
              <a:t> straling </a:t>
            </a:r>
            <a:r>
              <a:rPr lang="nl-NL" sz="2400" dirty="0"/>
              <a:t>Het stralingsgedeelte van 700-800nm wordt </a:t>
            </a:r>
            <a:r>
              <a:rPr lang="nl-NL" sz="2400" dirty="0" err="1"/>
              <a:t>verrood</a:t>
            </a:r>
            <a:r>
              <a:rPr lang="nl-NL" sz="2400" dirty="0"/>
              <a:t> genoemd. Dit draagt bij aan de fotomorfogenese, vooral de stengelstrekking en het </a:t>
            </a:r>
            <a:r>
              <a:rPr lang="nl-NL" sz="2400" dirty="0" err="1"/>
              <a:t>fotoperiodisme</a:t>
            </a:r>
            <a:r>
              <a:rPr lang="nl-NL" sz="2400" dirty="0"/>
              <a:t> van planten. </a:t>
            </a:r>
          </a:p>
          <a:p>
            <a:endParaRPr lang="nl-NL" sz="2400" dirty="0"/>
          </a:p>
          <a:p>
            <a:r>
              <a:rPr lang="nl-NL" sz="2400" dirty="0">
                <a:solidFill>
                  <a:srgbClr val="FF0000"/>
                </a:solidFill>
              </a:rPr>
              <a:t>Nabije infrarood  </a:t>
            </a:r>
            <a:r>
              <a:rPr lang="nl-NL" sz="2400" dirty="0"/>
              <a:t>Het nabije infrarood (NIR) met een golflengte van 800-3000nm, is het deel van het zonnespectrum dat nauwelijks gebruikt wordt door de planten; het wordt voornamelijk omgezet in warmte in de kas. Dit kan, afhankelijk van de locatie en het seizoen, een gunstig effect hebben op het kasklimaat of het kan juist het probleem van oververhitting introduceren.  </a:t>
            </a:r>
          </a:p>
          <a:p>
            <a:r>
              <a:rPr lang="nl-NL" sz="2400" dirty="0"/>
              <a:t> </a:t>
            </a:r>
          </a:p>
          <a:p>
            <a:endParaRPr lang="nl-NL" dirty="0"/>
          </a:p>
        </p:txBody>
      </p:sp>
      <p:pic>
        <p:nvPicPr>
          <p:cNvPr id="1026" name="Picture 2" descr="Afbeeldingsresultaat voor rode lamp">
            <a:extLst>
              <a:ext uri="{FF2B5EF4-FFF2-40B4-BE49-F238E27FC236}">
                <a16:creationId xmlns:a16="http://schemas.microsoft.com/office/drawing/2014/main" id="{10611EA4-06DD-49EE-8196-A2D544EF4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233" y="444041"/>
            <a:ext cx="3389947" cy="2539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3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1000"/>
                                        <p:tgtEl>
                                          <p:spTgt spid="9">
                                            <p:txEl>
                                              <p:pRg st="3" end="3"/>
                                            </p:txEl>
                                          </p:spTgt>
                                        </p:tgtEl>
                                      </p:cBhvr>
                                    </p:animEffect>
                                    <p:anim calcmode="lin" valueType="num">
                                      <p:cBhvr>
                                        <p:cTn id="2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De kleur van 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4" y="1347743"/>
            <a:ext cx="7108395" cy="3693319"/>
          </a:xfrm>
          <a:prstGeom prst="rect">
            <a:avLst/>
          </a:prstGeom>
          <a:noFill/>
        </p:spPr>
        <p:txBody>
          <a:bodyPr wrap="square" rtlCol="0">
            <a:spAutoFit/>
          </a:bodyPr>
          <a:lstStyle/>
          <a:p>
            <a:r>
              <a:rPr lang="nl-NL" sz="2400" dirty="0">
                <a:solidFill>
                  <a:srgbClr val="FF0000"/>
                </a:solidFill>
              </a:rPr>
              <a:t>Rood:</a:t>
            </a:r>
          </a:p>
          <a:p>
            <a:r>
              <a:rPr lang="nl-NL" sz="2400" dirty="0">
                <a:solidFill>
                  <a:srgbClr val="FF0000"/>
                </a:solidFill>
              </a:rPr>
              <a:t>Ver infrarode straling </a:t>
            </a:r>
            <a:r>
              <a:rPr lang="nl-NL" sz="2400" dirty="0"/>
              <a:t>Ver infrarode straling (FIR) met golflentes van 3.000-100.000nm is niet het gevolg van directe zoninstraling, maar is warmtestraling die door elk warm ‘lichaam’ wordt uitgezonden. Deze straling is van groot belang bij kassen, het veroorzaakt namelijk een deel van het broeikaseffect</a:t>
            </a:r>
          </a:p>
          <a:p>
            <a:endParaRPr lang="nl-NL" sz="2400" dirty="0"/>
          </a:p>
          <a:p>
            <a:endParaRPr lang="nl-NL" dirty="0"/>
          </a:p>
        </p:txBody>
      </p:sp>
      <p:pic>
        <p:nvPicPr>
          <p:cNvPr id="1026" name="Picture 2" descr="Afbeeldingsresultaat voor rode lamp">
            <a:extLst>
              <a:ext uri="{FF2B5EF4-FFF2-40B4-BE49-F238E27FC236}">
                <a16:creationId xmlns:a16="http://schemas.microsoft.com/office/drawing/2014/main" id="{10611EA4-06DD-49EE-8196-A2D544EF4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233" y="444041"/>
            <a:ext cx="3389947" cy="2539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32C4296D-6475-4716-8473-5E9AA82A5ACA}"/>
              </a:ext>
            </a:extLst>
          </p:cNvPr>
          <p:cNvPicPr>
            <a:picLocks noChangeAspect="1"/>
          </p:cNvPicPr>
          <p:nvPr/>
        </p:nvPicPr>
        <p:blipFill>
          <a:blip r:embed="rId3"/>
          <a:stretch>
            <a:fillRect/>
          </a:stretch>
        </p:blipFill>
        <p:spPr>
          <a:xfrm>
            <a:off x="1467792" y="4962569"/>
            <a:ext cx="4712362" cy="1237264"/>
          </a:xfrm>
          <a:prstGeom prst="rect">
            <a:avLst/>
          </a:prstGeom>
        </p:spPr>
      </p:pic>
    </p:spTree>
    <p:extLst>
      <p:ext uri="{BB962C8B-B14F-4D97-AF65-F5344CB8AC3E}">
        <p14:creationId xmlns:p14="http://schemas.microsoft.com/office/powerpoint/2010/main" val="151831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4" y="1347743"/>
            <a:ext cx="7108395" cy="2308324"/>
          </a:xfrm>
          <a:prstGeom prst="rect">
            <a:avLst/>
          </a:prstGeom>
          <a:noFill/>
        </p:spPr>
        <p:txBody>
          <a:bodyPr wrap="square" rtlCol="0">
            <a:spAutoFit/>
          </a:bodyPr>
          <a:lstStyle/>
          <a:p>
            <a:r>
              <a:rPr lang="nl-NL" dirty="0"/>
              <a:t>De kleur van het licht</a:t>
            </a:r>
          </a:p>
          <a:p>
            <a:endParaRPr lang="nl-NL" dirty="0">
              <a:solidFill>
                <a:srgbClr val="FF0000"/>
              </a:solidFill>
            </a:endParaRPr>
          </a:p>
          <a:p>
            <a:r>
              <a:rPr lang="nl-NL" b="1" dirty="0"/>
              <a:t>Invuloefening:</a:t>
            </a:r>
          </a:p>
          <a:p>
            <a:endParaRPr lang="nl-NL" dirty="0">
              <a:solidFill>
                <a:srgbClr val="FF0000"/>
              </a:solidFill>
            </a:endParaRPr>
          </a:p>
          <a:p>
            <a:endParaRPr lang="nl-NL" dirty="0">
              <a:solidFill>
                <a:srgbClr val="FF0000"/>
              </a:solidFill>
            </a:endParaRPr>
          </a:p>
          <a:p>
            <a:endParaRPr lang="nl-NL" dirty="0"/>
          </a:p>
          <a:p>
            <a:endParaRPr lang="nl-NL" dirty="0"/>
          </a:p>
          <a:p>
            <a:endParaRPr lang="nl-NL" dirty="0"/>
          </a:p>
        </p:txBody>
      </p:sp>
      <p:pic>
        <p:nvPicPr>
          <p:cNvPr id="4" name="Afbeelding 3">
            <a:hlinkClick r:id="rId3"/>
            <a:extLst>
              <a:ext uri="{FF2B5EF4-FFF2-40B4-BE49-F238E27FC236}">
                <a16:creationId xmlns:a16="http://schemas.microsoft.com/office/drawing/2014/main" id="{EAAD7412-CE88-4021-A1CF-D318FFA8352D}"/>
              </a:ext>
            </a:extLst>
          </p:cNvPr>
          <p:cNvPicPr>
            <a:picLocks noChangeAspect="1"/>
          </p:cNvPicPr>
          <p:nvPr/>
        </p:nvPicPr>
        <p:blipFill>
          <a:blip r:embed="rId4"/>
          <a:stretch>
            <a:fillRect/>
          </a:stretch>
        </p:blipFill>
        <p:spPr>
          <a:xfrm>
            <a:off x="1283851" y="2468040"/>
            <a:ext cx="8820150" cy="3933825"/>
          </a:xfrm>
          <a:prstGeom prst="rect">
            <a:avLst/>
          </a:prstGeom>
        </p:spPr>
      </p:pic>
    </p:spTree>
    <p:extLst>
      <p:ext uri="{BB962C8B-B14F-4D97-AF65-F5344CB8AC3E}">
        <p14:creationId xmlns:p14="http://schemas.microsoft.com/office/powerpoint/2010/main" val="3455419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4" y="1347743"/>
            <a:ext cx="7108395" cy="1200329"/>
          </a:xfrm>
          <a:prstGeom prst="rect">
            <a:avLst/>
          </a:prstGeom>
          <a:noFill/>
        </p:spPr>
        <p:txBody>
          <a:bodyPr wrap="square" rtlCol="0">
            <a:spAutoFit/>
          </a:bodyPr>
          <a:lstStyle/>
          <a:p>
            <a:endParaRPr lang="nl-NL" dirty="0">
              <a:solidFill>
                <a:srgbClr val="FF0000"/>
              </a:solidFill>
            </a:endParaRPr>
          </a:p>
          <a:p>
            <a:endParaRPr lang="nl-NL" dirty="0"/>
          </a:p>
          <a:p>
            <a:endParaRPr lang="nl-NL" dirty="0"/>
          </a:p>
          <a:p>
            <a:r>
              <a:rPr lang="nl-NL" dirty="0"/>
              <a:t>Bronnen</a:t>
            </a:r>
          </a:p>
        </p:txBody>
      </p:sp>
      <p:pic>
        <p:nvPicPr>
          <p:cNvPr id="2" name="Afbeelding 1">
            <a:extLst>
              <a:ext uri="{FF2B5EF4-FFF2-40B4-BE49-F238E27FC236}">
                <a16:creationId xmlns:a16="http://schemas.microsoft.com/office/drawing/2014/main" id="{BCB9B9CF-6F0E-48D3-8431-59E99B5AC58C}"/>
              </a:ext>
            </a:extLst>
          </p:cNvPr>
          <p:cNvPicPr>
            <a:picLocks noChangeAspect="1"/>
          </p:cNvPicPr>
          <p:nvPr/>
        </p:nvPicPr>
        <p:blipFill>
          <a:blip r:embed="rId3"/>
          <a:stretch>
            <a:fillRect/>
          </a:stretch>
        </p:blipFill>
        <p:spPr>
          <a:xfrm>
            <a:off x="5304610" y="694271"/>
            <a:ext cx="3891030" cy="5632101"/>
          </a:xfrm>
          <a:prstGeom prst="rect">
            <a:avLst/>
          </a:prstGeom>
        </p:spPr>
      </p:pic>
    </p:spTree>
    <p:extLst>
      <p:ext uri="{BB962C8B-B14F-4D97-AF65-F5344CB8AC3E}">
        <p14:creationId xmlns:p14="http://schemas.microsoft.com/office/powerpoint/2010/main" val="2694923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05840" y="1267733"/>
            <a:ext cx="4183381" cy="1754326"/>
          </a:xfrm>
          <a:prstGeom prst="rect">
            <a:avLst/>
          </a:prstGeom>
          <a:noFill/>
        </p:spPr>
        <p:txBody>
          <a:bodyPr wrap="square" rtlCol="0">
            <a:spAutoFit/>
          </a:bodyPr>
          <a:lstStyle/>
          <a:p>
            <a:endParaRPr lang="nl-NL" dirty="0">
              <a:solidFill>
                <a:srgbClr val="FF0000"/>
              </a:solidFill>
            </a:endParaRPr>
          </a:p>
          <a:p>
            <a:endParaRPr lang="nl-NL" dirty="0"/>
          </a:p>
          <a:p>
            <a:endParaRPr lang="nl-NL" dirty="0"/>
          </a:p>
          <a:p>
            <a:r>
              <a:rPr lang="nl-NL" dirty="0"/>
              <a:t>Maak van de </a:t>
            </a:r>
            <a:r>
              <a:rPr lang="nl-NL" dirty="0" err="1"/>
              <a:t>webquest</a:t>
            </a:r>
            <a:r>
              <a:rPr lang="nl-NL" dirty="0"/>
              <a:t> licht de eerste opdracht</a:t>
            </a:r>
          </a:p>
          <a:p>
            <a:endParaRPr lang="nl-NL" dirty="0"/>
          </a:p>
        </p:txBody>
      </p:sp>
      <p:pic>
        <p:nvPicPr>
          <p:cNvPr id="4" name="Afbeelding 3">
            <a:extLst>
              <a:ext uri="{FF2B5EF4-FFF2-40B4-BE49-F238E27FC236}">
                <a16:creationId xmlns:a16="http://schemas.microsoft.com/office/drawing/2014/main" id="{57B4069A-F724-4837-961E-B54BDC520FF7}"/>
              </a:ext>
            </a:extLst>
          </p:cNvPr>
          <p:cNvPicPr>
            <a:picLocks noChangeAspect="1"/>
          </p:cNvPicPr>
          <p:nvPr/>
        </p:nvPicPr>
        <p:blipFill>
          <a:blip r:embed="rId3"/>
          <a:stretch>
            <a:fillRect/>
          </a:stretch>
        </p:blipFill>
        <p:spPr>
          <a:xfrm>
            <a:off x="4931734" y="947872"/>
            <a:ext cx="6111949" cy="4309928"/>
          </a:xfrm>
          <a:prstGeom prst="rect">
            <a:avLst/>
          </a:prstGeom>
        </p:spPr>
      </p:pic>
      <p:pic>
        <p:nvPicPr>
          <p:cNvPr id="5" name="Afbeelding 4">
            <a:extLst>
              <a:ext uri="{FF2B5EF4-FFF2-40B4-BE49-F238E27FC236}">
                <a16:creationId xmlns:a16="http://schemas.microsoft.com/office/drawing/2014/main" id="{35F98EE9-330F-4E4A-8490-493B007B112E}"/>
              </a:ext>
            </a:extLst>
          </p:cNvPr>
          <p:cNvPicPr>
            <a:picLocks noChangeAspect="1"/>
          </p:cNvPicPr>
          <p:nvPr/>
        </p:nvPicPr>
        <p:blipFill>
          <a:blip r:embed="rId4"/>
          <a:stretch>
            <a:fillRect/>
          </a:stretch>
        </p:blipFill>
        <p:spPr>
          <a:xfrm>
            <a:off x="1164014" y="3102836"/>
            <a:ext cx="3867031" cy="3353752"/>
          </a:xfrm>
          <a:prstGeom prst="rect">
            <a:avLst/>
          </a:prstGeom>
        </p:spPr>
      </p:pic>
    </p:spTree>
    <p:extLst>
      <p:ext uri="{BB962C8B-B14F-4D97-AF65-F5344CB8AC3E}">
        <p14:creationId xmlns:p14="http://schemas.microsoft.com/office/powerpoint/2010/main" val="1989394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Afbeelding 6">
            <a:extLst>
              <a:ext uri="{FF2B5EF4-FFF2-40B4-BE49-F238E27FC236}">
                <a16:creationId xmlns:a16="http://schemas.microsoft.com/office/drawing/2014/main" id="{03026312-F01A-4A57-A17D-B6FB3D3E8C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Afbeelding 3">
            <a:extLst>
              <a:ext uri="{FF2B5EF4-FFF2-40B4-BE49-F238E27FC236}">
                <a16:creationId xmlns:a16="http://schemas.microsoft.com/office/drawing/2014/main" id="{0ADA8848-F881-465A-8980-4120C85CA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564" y="1557339"/>
            <a:ext cx="8016875"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Lesprogramma dit blok</a:t>
            </a:r>
          </a:p>
        </p:txBody>
      </p:sp>
      <p:sp>
        <p:nvSpPr>
          <p:cNvPr id="4" name="Tekstvak 3">
            <a:extLst>
              <a:ext uri="{FF2B5EF4-FFF2-40B4-BE49-F238E27FC236}">
                <a16:creationId xmlns:a16="http://schemas.microsoft.com/office/drawing/2014/main" id="{BE5E9AAC-8AFC-4CA9-B89F-13D11A0216BE}"/>
              </a:ext>
            </a:extLst>
          </p:cNvPr>
          <p:cNvSpPr txBox="1"/>
          <p:nvPr/>
        </p:nvSpPr>
        <p:spPr>
          <a:xfrm>
            <a:off x="1229360" y="1615440"/>
            <a:ext cx="8351520" cy="2677656"/>
          </a:xfrm>
          <a:prstGeom prst="rect">
            <a:avLst/>
          </a:prstGeom>
          <a:noFill/>
        </p:spPr>
        <p:txBody>
          <a:bodyPr wrap="square" rtlCol="0">
            <a:spAutoFit/>
          </a:bodyPr>
          <a:lstStyle/>
          <a:p>
            <a:pPr marL="285750" indent="-285750">
              <a:buFont typeface="Arial" panose="020B0604020202020204" pitchFamily="34" charset="0"/>
              <a:buChar char="•"/>
            </a:pPr>
            <a:r>
              <a:rPr lang="nl-NL" sz="2800" dirty="0"/>
              <a:t>Les 1: Kleur licht</a:t>
            </a:r>
          </a:p>
          <a:p>
            <a:pPr marL="285750" indent="-285750">
              <a:buFont typeface="Arial" panose="020B0604020202020204" pitchFamily="34" charset="0"/>
              <a:buChar char="•"/>
            </a:pPr>
            <a:r>
              <a:rPr lang="nl-NL" sz="2800" dirty="0"/>
              <a:t>Les 2: Licht</a:t>
            </a:r>
          </a:p>
          <a:p>
            <a:pPr marL="285750" indent="-285750">
              <a:buFont typeface="Arial" panose="020B0604020202020204" pitchFamily="34" charset="0"/>
              <a:buChar char="•"/>
            </a:pPr>
            <a:r>
              <a:rPr lang="nl-NL" sz="2800" dirty="0"/>
              <a:t>Les 3: Licht meten</a:t>
            </a:r>
          </a:p>
          <a:p>
            <a:pPr marL="285750" indent="-285750">
              <a:buFont typeface="Arial" panose="020B0604020202020204" pitchFamily="34" charset="0"/>
              <a:buChar char="•"/>
            </a:pPr>
            <a:r>
              <a:rPr lang="nl-NL" sz="2800" dirty="0"/>
              <a:t>Les 4: Hoeveelheid licht</a:t>
            </a:r>
          </a:p>
          <a:p>
            <a:pPr marL="285750" indent="-285750">
              <a:buFont typeface="Arial" panose="020B0604020202020204" pitchFamily="34" charset="0"/>
              <a:buChar char="•"/>
            </a:pPr>
            <a:r>
              <a:rPr lang="nl-NL" sz="2800" dirty="0"/>
              <a:t>Les 5: Type licht</a:t>
            </a:r>
          </a:p>
          <a:p>
            <a:pPr marL="285750" indent="-285750">
              <a:buFont typeface="Arial" panose="020B0604020202020204" pitchFamily="34" charset="0"/>
              <a:buChar char="•"/>
            </a:pPr>
            <a:r>
              <a:rPr lang="nl-NL" sz="2800" dirty="0"/>
              <a:t>Les 6: Toets</a:t>
            </a:r>
          </a:p>
        </p:txBody>
      </p:sp>
      <p:pic>
        <p:nvPicPr>
          <p:cNvPr id="2" name="Afbeelding 1">
            <a:extLst>
              <a:ext uri="{FF2B5EF4-FFF2-40B4-BE49-F238E27FC236}">
                <a16:creationId xmlns:a16="http://schemas.microsoft.com/office/drawing/2014/main" id="{B33978F8-83C0-484E-8FB4-6DF6D24A7B8A}"/>
              </a:ext>
            </a:extLst>
          </p:cNvPr>
          <p:cNvPicPr>
            <a:picLocks noChangeAspect="1"/>
          </p:cNvPicPr>
          <p:nvPr/>
        </p:nvPicPr>
        <p:blipFill>
          <a:blip r:embed="rId2"/>
          <a:stretch>
            <a:fillRect/>
          </a:stretch>
        </p:blipFill>
        <p:spPr>
          <a:xfrm>
            <a:off x="7280910" y="361254"/>
            <a:ext cx="4364037" cy="2273228"/>
          </a:xfrm>
          <a:prstGeom prst="rect">
            <a:avLst/>
          </a:prstGeom>
        </p:spPr>
      </p:pic>
    </p:spTree>
    <p:extLst>
      <p:ext uri="{BB962C8B-B14F-4D97-AF65-F5344CB8AC3E}">
        <p14:creationId xmlns:p14="http://schemas.microsoft.com/office/powerpoint/2010/main" val="285210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Lesprogramma vandaag</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48317" y="1615440"/>
            <a:ext cx="8351520" cy="2862322"/>
          </a:xfrm>
          <a:prstGeom prst="rect">
            <a:avLst/>
          </a:prstGeom>
          <a:noFill/>
        </p:spPr>
        <p:txBody>
          <a:bodyPr wrap="square" rtlCol="0">
            <a:spAutoFit/>
          </a:bodyPr>
          <a:lstStyle/>
          <a:p>
            <a:pPr marL="285750" indent="-285750">
              <a:buFont typeface="Arial" panose="020B0604020202020204" pitchFamily="34" charset="0"/>
              <a:buChar char="•"/>
            </a:pPr>
            <a:r>
              <a:rPr lang="nl-NL" sz="2400" dirty="0"/>
              <a:t>Wat weten we nog van licht</a:t>
            </a:r>
          </a:p>
          <a:p>
            <a:pPr marL="285750" indent="-285750">
              <a:buFont typeface="Arial" panose="020B0604020202020204" pitchFamily="34" charset="0"/>
              <a:buChar char="•"/>
            </a:pPr>
            <a:r>
              <a:rPr lang="nl-NL" sz="2400" dirty="0"/>
              <a:t>Uit wat voor keuren bestaat licht</a:t>
            </a:r>
          </a:p>
          <a:p>
            <a:pPr marL="285750" indent="-285750">
              <a:buFont typeface="Arial" panose="020B0604020202020204" pitchFamily="34" charset="0"/>
              <a:buChar char="•"/>
            </a:pPr>
            <a:r>
              <a:rPr lang="nl-NL" sz="2400" dirty="0"/>
              <a:t>Opstellen praktijkproef</a:t>
            </a:r>
          </a:p>
          <a:p>
            <a:pPr marL="285750" indent="-285750">
              <a:buFont typeface="Arial" panose="020B0604020202020204" pitchFamily="34" charset="0"/>
              <a:buChar char="•"/>
            </a:pPr>
            <a:r>
              <a:rPr lang="nl-NL" sz="2400" dirty="0"/>
              <a:t>Welke kleuren licht gebruikt de plant</a:t>
            </a:r>
          </a:p>
          <a:p>
            <a:pPr marL="285750" indent="-285750">
              <a:buFont typeface="Arial" panose="020B0604020202020204" pitchFamily="34" charset="0"/>
              <a:buChar char="•"/>
            </a:pPr>
            <a:r>
              <a:rPr lang="nl-NL" sz="2400" dirty="0"/>
              <a:t>Spectrum van zonlicht</a:t>
            </a:r>
          </a:p>
          <a:p>
            <a:pPr marL="285750" indent="-285750">
              <a:buFont typeface="Arial" panose="020B0604020202020204" pitchFamily="34" charset="0"/>
              <a:buChar char="•"/>
            </a:pPr>
            <a:r>
              <a:rPr lang="nl-NL" sz="2400" dirty="0"/>
              <a:t>Opdrachten </a:t>
            </a: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5" name="Afbeelding 4">
            <a:extLst>
              <a:ext uri="{FF2B5EF4-FFF2-40B4-BE49-F238E27FC236}">
                <a16:creationId xmlns:a16="http://schemas.microsoft.com/office/drawing/2014/main" id="{23243AA0-32A3-400C-BC7F-F0CCC3C077F2}"/>
              </a:ext>
            </a:extLst>
          </p:cNvPr>
          <p:cNvPicPr>
            <a:picLocks noChangeAspect="1"/>
          </p:cNvPicPr>
          <p:nvPr/>
        </p:nvPicPr>
        <p:blipFill>
          <a:blip r:embed="rId2"/>
          <a:stretch>
            <a:fillRect/>
          </a:stretch>
        </p:blipFill>
        <p:spPr>
          <a:xfrm>
            <a:off x="4777105" y="3613644"/>
            <a:ext cx="5078095" cy="2712728"/>
          </a:xfrm>
          <a:prstGeom prst="rect">
            <a:avLst/>
          </a:prstGeom>
        </p:spPr>
      </p:pic>
    </p:spTree>
    <p:extLst>
      <p:ext uri="{BB962C8B-B14F-4D97-AF65-F5344CB8AC3E}">
        <p14:creationId xmlns:p14="http://schemas.microsoft.com/office/powerpoint/2010/main" val="397745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5077" y="1306286"/>
            <a:ext cx="8780039" cy="4062651"/>
          </a:xfrm>
          <a:prstGeom prst="rect">
            <a:avLst/>
          </a:prstGeom>
          <a:noFill/>
        </p:spPr>
        <p:txBody>
          <a:bodyPr wrap="square" rtlCol="0">
            <a:spAutoFit/>
          </a:bodyPr>
          <a:lstStyle/>
          <a:p>
            <a:r>
              <a:rPr lang="nl-NL" sz="2400" dirty="0"/>
              <a:t>Er zijn vier aspecten van licht die invloed hebben op de plantengroei:</a:t>
            </a:r>
          </a:p>
          <a:p>
            <a:endParaRPr lang="nl-NL" sz="2400" dirty="0"/>
          </a:p>
          <a:p>
            <a:pPr marL="285750" indent="-285750">
              <a:buFont typeface="Arial" panose="020B0604020202020204" pitchFamily="34" charset="0"/>
              <a:buChar char="•"/>
            </a:pPr>
            <a:r>
              <a:rPr lang="nl-NL" sz="2400" dirty="0"/>
              <a:t>De kleur van het licht</a:t>
            </a:r>
          </a:p>
          <a:p>
            <a:pPr marL="285750" indent="-285750">
              <a:buFont typeface="Arial" panose="020B0604020202020204" pitchFamily="34" charset="0"/>
              <a:buChar char="•"/>
            </a:pPr>
            <a:r>
              <a:rPr lang="nl-NL" sz="2400" dirty="0"/>
              <a:t>De hoeveelheid licht (intensiteit)</a:t>
            </a:r>
          </a:p>
          <a:p>
            <a:pPr marL="285750" indent="-285750">
              <a:buFont typeface="Arial" panose="020B0604020202020204" pitchFamily="34" charset="0"/>
              <a:buChar char="•"/>
            </a:pPr>
            <a:r>
              <a:rPr lang="nl-NL" sz="2400" dirty="0"/>
              <a:t>De duur van het licht (daglengte)</a:t>
            </a:r>
          </a:p>
          <a:p>
            <a:pPr marL="285750" indent="-285750">
              <a:buFont typeface="Arial" panose="020B0604020202020204" pitchFamily="34" charset="0"/>
              <a:buChar char="•"/>
            </a:pPr>
            <a:r>
              <a:rPr lang="nl-NL" sz="2400" dirty="0"/>
              <a:t>De richting van het licht</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sz="2400" dirty="0"/>
          </a:p>
          <a:p>
            <a:r>
              <a:rPr lang="nl-NL" sz="2400" dirty="0"/>
              <a:t>Deze vier zullen we deze lessen bespreken</a:t>
            </a:r>
          </a:p>
          <a:p>
            <a:endParaRPr lang="nl-NL" dirty="0"/>
          </a:p>
        </p:txBody>
      </p:sp>
      <p:pic>
        <p:nvPicPr>
          <p:cNvPr id="2" name="Afbeelding 1">
            <a:extLst>
              <a:ext uri="{FF2B5EF4-FFF2-40B4-BE49-F238E27FC236}">
                <a16:creationId xmlns:a16="http://schemas.microsoft.com/office/drawing/2014/main" id="{9B87CABA-3CC4-48C9-925E-DDF217DFCA9E}"/>
              </a:ext>
            </a:extLst>
          </p:cNvPr>
          <p:cNvPicPr>
            <a:picLocks noChangeAspect="1"/>
          </p:cNvPicPr>
          <p:nvPr/>
        </p:nvPicPr>
        <p:blipFill>
          <a:blip r:embed="rId2"/>
          <a:stretch>
            <a:fillRect/>
          </a:stretch>
        </p:blipFill>
        <p:spPr>
          <a:xfrm>
            <a:off x="7040873" y="3949353"/>
            <a:ext cx="5122385" cy="2806323"/>
          </a:xfrm>
          <a:prstGeom prst="rect">
            <a:avLst/>
          </a:prstGeom>
        </p:spPr>
      </p:pic>
    </p:spTree>
    <p:extLst>
      <p:ext uri="{BB962C8B-B14F-4D97-AF65-F5344CB8AC3E}">
        <p14:creationId xmlns:p14="http://schemas.microsoft.com/office/powerpoint/2010/main" val="38278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1000"/>
                                        <p:tgtEl>
                                          <p:spTgt spid="9">
                                            <p:txEl>
                                              <p:pRg st="5" end="5"/>
                                            </p:txEl>
                                          </p:spTgt>
                                        </p:tgtEl>
                                      </p:cBhvr>
                                    </p:animEffect>
                                    <p:anim calcmode="lin" valueType="num">
                                      <p:cBhvr>
                                        <p:cTn id="2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1000"/>
                                        <p:tgtEl>
                                          <p:spTgt spid="9">
                                            <p:txEl>
                                              <p:pRg st="8" end="8"/>
                                            </p:txEl>
                                          </p:spTgt>
                                        </p:tgtEl>
                                      </p:cBhvr>
                                    </p:animEffect>
                                    <p:anim calcmode="lin" valueType="num">
                                      <p:cBhvr>
                                        <p:cTn id="36"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Kleur van het licht</a:t>
            </a:r>
          </a:p>
        </p:txBody>
      </p:sp>
      <p:sp>
        <p:nvSpPr>
          <p:cNvPr id="3" name="Tijdelijke aanduiding voor tekst 2"/>
          <p:cNvSpPr>
            <a:spLocks noGrp="1"/>
          </p:cNvSpPr>
          <p:nvPr>
            <p:ph type="body" sz="quarter" idx="10"/>
          </p:nvPr>
        </p:nvSpPr>
        <p:spPr>
          <a:xfrm>
            <a:off x="585020" y="1454980"/>
            <a:ext cx="7200000" cy="4680000"/>
          </a:xfrm>
        </p:spPr>
        <p:txBody>
          <a:bodyPr>
            <a:normAutofit/>
          </a:bodyPr>
          <a:lstStyle/>
          <a:p>
            <a:pPr marL="285750" indent="-285750"/>
            <a:r>
              <a:rPr lang="nl-NL" dirty="0"/>
              <a:t>Voor de tuinbouw is de straling van de zon van belang. Het bestaat uit de zichtbare straling (licht) en onzichtbare straling, waarvan een groot deel warmtestraling is (infrarood straling). </a:t>
            </a:r>
          </a:p>
          <a:p>
            <a:pPr indent="0">
              <a:buNone/>
            </a:pPr>
            <a:endParaRPr lang="nl-NL" dirty="0"/>
          </a:p>
          <a:p>
            <a:pPr marL="285750" indent="-285750"/>
            <a:r>
              <a:rPr lang="nl-NL" dirty="0"/>
              <a:t>Die lichtstralen bestaan uit een mengsel van verschillende lichtsoorten. We kunnen die lichtsoorten zichtbaar maken met een prisma</a:t>
            </a:r>
            <a:r>
              <a:rPr lang="nl-NL" sz="1800" dirty="0"/>
              <a:t>. </a:t>
            </a:r>
          </a:p>
          <a:p>
            <a:pPr indent="0">
              <a:buNone/>
            </a:pPr>
            <a:endParaRPr lang="nl-NL"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2614" y="4558564"/>
            <a:ext cx="2640013"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4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Straling</a:t>
            </a:r>
          </a:p>
        </p:txBody>
      </p:sp>
      <p:sp>
        <p:nvSpPr>
          <p:cNvPr id="3" name="Tijdelijke aanduiding voor tekst 2"/>
          <p:cNvSpPr>
            <a:spLocks noGrp="1"/>
          </p:cNvSpPr>
          <p:nvPr>
            <p:ph type="body" sz="quarter" idx="10"/>
          </p:nvPr>
        </p:nvSpPr>
        <p:spPr>
          <a:xfrm>
            <a:off x="585020" y="1454980"/>
            <a:ext cx="7200000" cy="4680000"/>
          </a:xfrm>
        </p:spPr>
        <p:txBody>
          <a:bodyPr>
            <a:normAutofit/>
          </a:bodyPr>
          <a:lstStyle/>
          <a:p>
            <a:pPr indent="0">
              <a:buNone/>
            </a:pPr>
            <a:endParaRPr lang="nl-NL" sz="1800" dirty="0"/>
          </a:p>
          <a:p>
            <a:pPr marL="285750" indent="-285750"/>
            <a:r>
              <a:rPr lang="nl-NL" dirty="0"/>
              <a:t>We meten straling in golflengtes (nanometer </a:t>
            </a:r>
            <a:r>
              <a:rPr lang="nl-NL" dirty="0" err="1"/>
              <a:t>nm</a:t>
            </a:r>
            <a:r>
              <a:rPr lang="nl-NL" dirty="0"/>
              <a:t>)</a:t>
            </a:r>
          </a:p>
          <a:p>
            <a:pPr marL="285750" indent="-285750"/>
            <a:endParaRPr lang="nl-NL" dirty="0"/>
          </a:p>
          <a:p>
            <a:pPr marL="285750" indent="-285750"/>
            <a:r>
              <a:rPr lang="nl-NL" dirty="0"/>
              <a:t>Licht is het gedeelte van de straling dat voor mensen zichtbaar is. Dit golflengtegebied loopt van 400 tot 700 </a:t>
            </a:r>
            <a:r>
              <a:rPr lang="nl-NL" dirty="0" err="1"/>
              <a:t>nm</a:t>
            </a:r>
            <a:endParaRPr lang="nl-NL" dirty="0"/>
          </a:p>
          <a:p>
            <a:pPr marL="342900" indent="-342900"/>
            <a:endParaRPr lang="nl-NL" dirty="0"/>
          </a:p>
          <a:p>
            <a:pPr marL="285750" indent="-285750"/>
            <a:r>
              <a:rPr lang="nl-NL" dirty="0"/>
              <a:t>Rood licht heeft een golflengte van 650 nm en wordt als eerste zichtbaar. De volgende kleur die zichtbaar wordt is geel (600 nm), gevolgd door groen (550 nm) en blauw (450 nm).</a:t>
            </a:r>
            <a:endParaRPr lang="nl-NL" sz="1800" dirty="0"/>
          </a:p>
        </p:txBody>
      </p:sp>
      <p:pic>
        <p:nvPicPr>
          <p:cNvPr id="5" name="Afbeelding 4">
            <a:extLst>
              <a:ext uri="{FF2B5EF4-FFF2-40B4-BE49-F238E27FC236}">
                <a16:creationId xmlns:a16="http://schemas.microsoft.com/office/drawing/2014/main" id="{EEEF64A3-369B-43B4-A0CF-36459533ABE0}"/>
              </a:ext>
            </a:extLst>
          </p:cNvPr>
          <p:cNvPicPr>
            <a:picLocks noChangeAspect="1"/>
          </p:cNvPicPr>
          <p:nvPr/>
        </p:nvPicPr>
        <p:blipFill>
          <a:blip r:embed="rId2"/>
          <a:stretch>
            <a:fillRect/>
          </a:stretch>
        </p:blipFill>
        <p:spPr>
          <a:xfrm>
            <a:off x="8905561" y="3906712"/>
            <a:ext cx="2951494" cy="2859896"/>
          </a:xfrm>
          <a:prstGeom prst="rect">
            <a:avLst/>
          </a:prstGeom>
        </p:spPr>
      </p:pic>
    </p:spTree>
    <p:extLst>
      <p:ext uri="{BB962C8B-B14F-4D97-AF65-F5344CB8AC3E}">
        <p14:creationId xmlns:p14="http://schemas.microsoft.com/office/powerpoint/2010/main" val="200419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Kijklicht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5" y="1347743"/>
            <a:ext cx="6028660" cy="4062651"/>
          </a:xfrm>
          <a:prstGeom prst="rect">
            <a:avLst/>
          </a:prstGeom>
          <a:noFill/>
        </p:spPr>
        <p:txBody>
          <a:bodyPr wrap="square" rtlCol="0">
            <a:spAutoFit/>
          </a:bodyPr>
          <a:lstStyle/>
          <a:p>
            <a:r>
              <a:rPr lang="nl-NL" sz="2400" dirty="0"/>
              <a:t>Kijklicht is de samenstelling van het licht waarvoor het menselijk oog gevoelig is. Het gevoeligst zijn wij mensen voor geel licht. </a:t>
            </a:r>
          </a:p>
          <a:p>
            <a:endParaRPr lang="nl-NL" sz="2400" dirty="0"/>
          </a:p>
          <a:p>
            <a:r>
              <a:rPr lang="nl-NL" sz="2400" dirty="0"/>
              <a:t>Met een luxmeter wordt het licht gemeten in dezelfde relatieve gevoeligheid als ons oog. De kleur geel telt sterker mee in de meting dan bijvoorbeeld de kleur rood. </a:t>
            </a:r>
          </a:p>
          <a:p>
            <a:endParaRPr lang="nl-NL" sz="2400" dirty="0"/>
          </a:p>
          <a:p>
            <a:endParaRPr lang="nl-NL" dirty="0"/>
          </a:p>
        </p:txBody>
      </p:sp>
      <p:pic>
        <p:nvPicPr>
          <p:cNvPr id="4" name="Afbeelding 3">
            <a:extLst>
              <a:ext uri="{FF2B5EF4-FFF2-40B4-BE49-F238E27FC236}">
                <a16:creationId xmlns:a16="http://schemas.microsoft.com/office/drawing/2014/main" id="{A6E2876F-D6A1-453D-8965-D8E4DA465811}"/>
              </a:ext>
            </a:extLst>
          </p:cNvPr>
          <p:cNvPicPr>
            <a:picLocks noChangeAspect="1"/>
          </p:cNvPicPr>
          <p:nvPr/>
        </p:nvPicPr>
        <p:blipFill>
          <a:blip r:embed="rId2"/>
          <a:stretch>
            <a:fillRect/>
          </a:stretch>
        </p:blipFill>
        <p:spPr>
          <a:xfrm>
            <a:off x="7620000" y="1116403"/>
            <a:ext cx="4572000" cy="4430110"/>
          </a:xfrm>
          <a:prstGeom prst="rect">
            <a:avLst/>
          </a:prstGeom>
        </p:spPr>
      </p:pic>
    </p:spTree>
    <p:extLst>
      <p:ext uri="{BB962C8B-B14F-4D97-AF65-F5344CB8AC3E}">
        <p14:creationId xmlns:p14="http://schemas.microsoft.com/office/powerpoint/2010/main" val="415233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Kijklicht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5" y="1347743"/>
            <a:ext cx="6028660" cy="4062651"/>
          </a:xfrm>
          <a:prstGeom prst="rect">
            <a:avLst/>
          </a:prstGeom>
          <a:noFill/>
        </p:spPr>
        <p:txBody>
          <a:bodyPr wrap="square" rtlCol="0">
            <a:spAutoFit/>
          </a:bodyPr>
          <a:lstStyle/>
          <a:p>
            <a:r>
              <a:rPr lang="nl-NL" sz="2400" dirty="0"/>
              <a:t>De intensiteit die gemeten wordt met een luxmeter wordt weergegeven in lux of lumen. </a:t>
            </a:r>
          </a:p>
          <a:p>
            <a:endParaRPr lang="nl-NL" sz="2400" dirty="0"/>
          </a:p>
          <a:p>
            <a:r>
              <a:rPr lang="nl-NL" sz="2400" dirty="0"/>
              <a:t>De belichtingsintensiteit van assimilatiebelichting wordt nog vaak in lux of lumen uitgedrukt. Bij eenzelfde hoeveelheid lux/lumen kan de ene lamp echter meer plantengroei geven dan de andere lamp</a:t>
            </a:r>
            <a:r>
              <a:rPr lang="nl-NL" dirty="0"/>
              <a:t>. </a:t>
            </a:r>
          </a:p>
          <a:p>
            <a:endParaRPr lang="nl-NL" dirty="0"/>
          </a:p>
        </p:txBody>
      </p:sp>
      <p:pic>
        <p:nvPicPr>
          <p:cNvPr id="4" name="Afbeelding 3">
            <a:extLst>
              <a:ext uri="{FF2B5EF4-FFF2-40B4-BE49-F238E27FC236}">
                <a16:creationId xmlns:a16="http://schemas.microsoft.com/office/drawing/2014/main" id="{A6E2876F-D6A1-453D-8965-D8E4DA465811}"/>
              </a:ext>
            </a:extLst>
          </p:cNvPr>
          <p:cNvPicPr>
            <a:picLocks noChangeAspect="1"/>
          </p:cNvPicPr>
          <p:nvPr/>
        </p:nvPicPr>
        <p:blipFill>
          <a:blip r:embed="rId2"/>
          <a:stretch>
            <a:fillRect/>
          </a:stretch>
        </p:blipFill>
        <p:spPr>
          <a:xfrm>
            <a:off x="7620000" y="1213945"/>
            <a:ext cx="4572000" cy="4430110"/>
          </a:xfrm>
          <a:prstGeom prst="rect">
            <a:avLst/>
          </a:prstGeom>
        </p:spPr>
      </p:pic>
    </p:spTree>
    <p:extLst>
      <p:ext uri="{BB962C8B-B14F-4D97-AF65-F5344CB8AC3E}">
        <p14:creationId xmlns:p14="http://schemas.microsoft.com/office/powerpoint/2010/main" val="261773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405B11-C743-4487-8CC2-80C9B23D689C}">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8fa185b-b6f4-4426-890a-edc6532e8d4f"/>
    <ds:schemaRef ds:uri="521c7c86-cc27-4cef-8605-4ebb03422227"/>
    <ds:schemaRef ds:uri="http://purl.org/dc/terms/"/>
    <ds:schemaRef ds:uri="http://www.w3.org/XML/1998/namespace"/>
  </ds:schemaRefs>
</ds:datastoreItem>
</file>

<file path=customXml/itemProps2.xml><?xml version="1.0" encoding="utf-8"?>
<ds:datastoreItem xmlns:ds="http://schemas.openxmlformats.org/officeDocument/2006/customXml" ds:itemID="{646ABF5A-F967-43D2-85CE-191530E04545}">
  <ds:schemaRefs>
    <ds:schemaRef ds:uri="http://schemas.microsoft.com/sharepoint/v3/contenttype/forms"/>
  </ds:schemaRefs>
</ds:datastoreItem>
</file>

<file path=customXml/itemProps3.xml><?xml version="1.0" encoding="utf-8"?>
<ds:datastoreItem xmlns:ds="http://schemas.openxmlformats.org/officeDocument/2006/customXml" ds:itemID="{53A0E0C3-808F-496B-BB64-3C97FF3004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mbo zone</Template>
  <TotalTime>1057</TotalTime>
  <Words>1650</Words>
  <Application>Microsoft Office PowerPoint</Application>
  <PresentationFormat>Breedbeeld</PresentationFormat>
  <Paragraphs>187</Paragraphs>
  <Slides>28</Slides>
  <Notes>7</Notes>
  <HiddenSlides>0</HiddenSlides>
  <MMClips>1</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28</vt:i4>
      </vt:variant>
    </vt:vector>
  </HeadingPairs>
  <TitlesOfParts>
    <vt:vector size="31" baseType="lpstr">
      <vt:lpstr>Arial</vt:lpstr>
      <vt:lpstr>Calibri</vt:lpstr>
      <vt:lpstr>Kantoorthema</vt:lpstr>
      <vt:lpstr>PowerPoint-presentatie</vt:lpstr>
      <vt:lpstr>PowerPoint-presentatie</vt:lpstr>
      <vt:lpstr>PowerPoint-presentatie</vt:lpstr>
      <vt:lpstr>PowerPoint-presentatie</vt:lpstr>
      <vt:lpstr>PowerPoint-presentatie</vt:lpstr>
      <vt:lpstr>Kleur van het licht</vt:lpstr>
      <vt:lpstr>Straling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Robert Soesman</dc:creator>
  <cp:lastModifiedBy>Gé Verbeek</cp:lastModifiedBy>
  <cp:revision>70</cp:revision>
  <dcterms:created xsi:type="dcterms:W3CDTF">2019-09-11T12:04:38Z</dcterms:created>
  <dcterms:modified xsi:type="dcterms:W3CDTF">2023-11-16T18:45:37Z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